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9" r:id="rId1"/>
  </p:sldMasterIdLst>
  <p:notesMasterIdLst>
    <p:notesMasterId r:id="rId55"/>
  </p:notesMasterIdLst>
  <p:handoutMasterIdLst>
    <p:handoutMasterId r:id="rId56"/>
  </p:handoutMasterIdLst>
  <p:sldIdLst>
    <p:sldId id="269" r:id="rId2"/>
    <p:sldId id="268" r:id="rId3"/>
    <p:sldId id="362" r:id="rId4"/>
    <p:sldId id="306" r:id="rId5"/>
    <p:sldId id="262" r:id="rId6"/>
    <p:sldId id="307" r:id="rId7"/>
    <p:sldId id="264" r:id="rId8"/>
    <p:sldId id="270" r:id="rId9"/>
    <p:sldId id="277" r:id="rId10"/>
    <p:sldId id="274" r:id="rId11"/>
    <p:sldId id="271" r:id="rId12"/>
    <p:sldId id="272" r:id="rId13"/>
    <p:sldId id="320" r:id="rId14"/>
    <p:sldId id="321" r:id="rId15"/>
    <p:sldId id="308" r:id="rId16"/>
    <p:sldId id="282" r:id="rId17"/>
    <p:sldId id="283" r:id="rId18"/>
    <p:sldId id="293" r:id="rId19"/>
    <p:sldId id="295" r:id="rId20"/>
    <p:sldId id="309" r:id="rId21"/>
    <p:sldId id="289" r:id="rId22"/>
    <p:sldId id="286" r:id="rId23"/>
    <p:sldId id="347" r:id="rId24"/>
    <p:sldId id="348" r:id="rId25"/>
    <p:sldId id="323" r:id="rId26"/>
    <p:sldId id="344" r:id="rId27"/>
    <p:sldId id="338" r:id="rId28"/>
    <p:sldId id="333" r:id="rId29"/>
    <p:sldId id="331" r:id="rId30"/>
    <p:sldId id="322" r:id="rId31"/>
    <p:sldId id="336" r:id="rId32"/>
    <p:sldId id="332" r:id="rId33"/>
    <p:sldId id="310" r:id="rId34"/>
    <p:sldId id="292" r:id="rId35"/>
    <p:sldId id="343" r:id="rId36"/>
    <p:sldId id="311" r:id="rId37"/>
    <p:sldId id="339" r:id="rId38"/>
    <p:sldId id="312" r:id="rId39"/>
    <p:sldId id="313" r:id="rId40"/>
    <p:sldId id="314" r:id="rId41"/>
    <p:sldId id="334" r:id="rId42"/>
    <p:sldId id="327" r:id="rId43"/>
    <p:sldId id="359" r:id="rId44"/>
    <p:sldId id="341" r:id="rId45"/>
    <p:sldId id="342" r:id="rId46"/>
    <p:sldId id="328" r:id="rId47"/>
    <p:sldId id="319" r:id="rId48"/>
    <p:sldId id="329" r:id="rId49"/>
    <p:sldId id="324" r:id="rId50"/>
    <p:sldId id="325" r:id="rId51"/>
    <p:sldId id="326" r:id="rId52"/>
    <p:sldId id="330" r:id="rId53"/>
    <p:sldId id="34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Cor" id="{A3FE329F-CA61-48D0-9B48-4503FD7A6CFE}">
          <p14:sldIdLst>
            <p14:sldId id="269"/>
            <p14:sldId id="268"/>
          </p14:sldIdLst>
        </p14:section>
        <p14:section name="Agenda" id="{05AEECB8-B095-4F38-A623-F53A66F9F51F}">
          <p14:sldIdLst>
            <p14:sldId id="362"/>
          </p14:sldIdLst>
        </p14:section>
        <p14:section name="Problem Definition" id="{91856E47-A668-4643-B560-9D195FD80915}">
          <p14:sldIdLst>
            <p14:sldId id="306"/>
            <p14:sldId id="262"/>
          </p14:sldIdLst>
        </p14:section>
        <p14:section name="Motivation" id="{199ABB0C-CAF2-473A-BE31-3CBCF2AFA077}">
          <p14:sldIdLst>
            <p14:sldId id="307"/>
            <p14:sldId id="264"/>
            <p14:sldId id="270"/>
            <p14:sldId id="277"/>
            <p14:sldId id="274"/>
            <p14:sldId id="271"/>
            <p14:sldId id="272"/>
          </p14:sldIdLst>
        </p14:section>
        <p14:section name="Objectives" id="{56566443-1B71-4D70-B12F-9B400531CE7B}">
          <p14:sldIdLst>
            <p14:sldId id="320"/>
            <p14:sldId id="321"/>
          </p14:sldIdLst>
        </p14:section>
        <p14:section name="Related Works" id="{1C3390D9-6D75-435E-9CCE-576D37397CDF}">
          <p14:sldIdLst>
            <p14:sldId id="308"/>
            <p14:sldId id="282"/>
            <p14:sldId id="283"/>
            <p14:sldId id="293"/>
            <p14:sldId id="295"/>
          </p14:sldIdLst>
        </p14:section>
        <p14:section name="System Architecture" id="{B27E027C-2AB9-4BAB-8008-2AB2F1B92450}">
          <p14:sldIdLst>
            <p14:sldId id="309"/>
            <p14:sldId id="289"/>
          </p14:sldIdLst>
        </p14:section>
        <p14:section name="Preprocessing" id="{EFB2FD91-20B2-4CD3-8392-AEDD3C832C64}">
          <p14:sldIdLst>
            <p14:sldId id="286"/>
            <p14:sldId id="347"/>
            <p14:sldId id="348"/>
            <p14:sldId id="323"/>
            <p14:sldId id="344"/>
            <p14:sldId id="338"/>
            <p14:sldId id="333"/>
          </p14:sldIdLst>
        </p14:section>
        <p14:section name="Model" id="{FE806667-B2C0-4FBB-B8CD-D208D8D253A7}">
          <p14:sldIdLst>
            <p14:sldId id="331"/>
            <p14:sldId id="322"/>
            <p14:sldId id="336"/>
            <p14:sldId id="332"/>
          </p14:sldIdLst>
        </p14:section>
        <p14:section name="Results &amp; Analysis" id="{6A5EA24B-216E-4201-87F9-E60DD065D188}">
          <p14:sldIdLst>
            <p14:sldId id="310"/>
            <p14:sldId id="292"/>
            <p14:sldId id="343"/>
            <p14:sldId id="311"/>
            <p14:sldId id="339"/>
            <p14:sldId id="312"/>
            <p14:sldId id="313"/>
            <p14:sldId id="314"/>
            <p14:sldId id="334"/>
          </p14:sldIdLst>
        </p14:section>
        <p14:section name="Demo" id="{D51FD02B-F1A7-41D9-9B3D-D18AEE3B80E4}">
          <p14:sldIdLst>
            <p14:sldId id="327"/>
            <p14:sldId id="359"/>
          </p14:sldIdLst>
        </p14:section>
        <p14:section name="Conclusion" id="{9A89C819-E3CD-4515-B2DA-B788591131B6}">
          <p14:sldIdLst>
            <p14:sldId id="341"/>
            <p14:sldId id="342"/>
          </p14:sldIdLst>
        </p14:section>
        <p14:section name="Future Work" id="{AAEA1C76-E9B0-4F9A-B45A-72AE96E7E5D9}">
          <p14:sldIdLst>
            <p14:sldId id="328"/>
            <p14:sldId id="319"/>
          </p14:sldIdLst>
        </p14:section>
        <p14:section name="References" id="{A80E22C8-BF88-4E05-B34A-9FDD9DB98AB0}">
          <p14:sldIdLst>
            <p14:sldId id="329"/>
            <p14:sldId id="324"/>
            <p14:sldId id="325"/>
            <p14:sldId id="326"/>
          </p14:sldIdLst>
        </p14:section>
        <p14:section name="Thank you" id="{B265F14B-968F-4CC7-AABA-DE1D84B52071}">
          <p14:sldIdLst>
            <p14:sldId id="330"/>
            <p14:sldId id="345"/>
          </p14:sldIdLst>
        </p14:section>
      </p14:sectionLst>
    </p:ext>
    <p:ext uri="{EFAFB233-063F-42B5-8137-9DF3F51BA10A}">
      <p15:sldGuideLst xmlns:p15="http://schemas.microsoft.com/office/powerpoint/2012/main">
        <p15:guide id="1" orient="horz" pos="2659" userDrawn="1">
          <p15:clr>
            <a:srgbClr val="A4A3A4"/>
          </p15:clr>
        </p15:guide>
        <p15:guide id="2" pos="134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1E3E3"/>
    <a:srgbClr val="F7BCB7"/>
    <a:srgbClr val="EC40B3"/>
    <a:srgbClr val="05FF23"/>
    <a:srgbClr val="01FF4A"/>
    <a:srgbClr val="F10F0F"/>
    <a:srgbClr val="8DEDA4"/>
    <a:srgbClr val="EAEA06"/>
    <a:srgbClr val="09E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94248" autoAdjust="0"/>
  </p:normalViewPr>
  <p:slideViewPr>
    <p:cSldViewPr snapToGrid="0">
      <p:cViewPr varScale="1">
        <p:scale>
          <a:sx n="78" d="100"/>
          <a:sy n="78" d="100"/>
        </p:scale>
        <p:origin x="998" y="-101"/>
      </p:cViewPr>
      <p:guideLst>
        <p:guide orient="horz" pos="2659"/>
        <p:guide pos="1345"/>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4FE25-277C-2E19-C23C-EC7A400F64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D33F771-0B19-57C9-82FA-7616321CD5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25D42-B793-4DBB-8B37-7F17DF99B08A}" type="datetimeFigureOut">
              <a:rPr lang="en-US" smtClean="0"/>
              <a:t>7/23/2024</a:t>
            </a:fld>
            <a:endParaRPr lang="en-US"/>
          </a:p>
        </p:txBody>
      </p:sp>
      <p:sp>
        <p:nvSpPr>
          <p:cNvPr id="4" name="Footer Placeholder 3">
            <a:extLst>
              <a:ext uri="{FF2B5EF4-FFF2-40B4-BE49-F238E27FC236}">
                <a16:creationId xmlns:a16="http://schemas.microsoft.com/office/drawing/2014/main" id="{788FDD85-9677-5F6E-734B-03472ABA6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154F91-4B9D-F178-A822-734CE8D796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DC9D7F-CEA8-436B-A744-803FD6FF8181}" type="slidenum">
              <a:rPr lang="en-US" smtClean="0"/>
              <a:t>‹#›</a:t>
            </a:fld>
            <a:endParaRPr lang="en-US"/>
          </a:p>
        </p:txBody>
      </p:sp>
    </p:spTree>
    <p:extLst>
      <p:ext uri="{BB962C8B-B14F-4D97-AF65-F5344CB8AC3E}">
        <p14:creationId xmlns:p14="http://schemas.microsoft.com/office/powerpoint/2010/main" val="1373702379"/>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43E3A-A6CD-4713-93E6-48DEB4E091CC}"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B9D42D-9DC9-4E59-B6DA-E2B72378AF5B}" type="slidenum">
              <a:rPr lang="en-US" smtClean="0"/>
              <a:t>‹#›</a:t>
            </a:fld>
            <a:endParaRPr lang="en-US"/>
          </a:p>
        </p:txBody>
      </p:sp>
    </p:spTree>
    <p:extLst>
      <p:ext uri="{BB962C8B-B14F-4D97-AF65-F5344CB8AC3E}">
        <p14:creationId xmlns:p14="http://schemas.microsoft.com/office/powerpoint/2010/main" val="34116458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B9D42D-9DC9-4E59-B6DA-E2B72378AF5B}" type="slidenum">
              <a:rPr lang="en-US" smtClean="0"/>
              <a:t>1</a:t>
            </a:fld>
            <a:endParaRPr lang="en-US"/>
          </a:p>
        </p:txBody>
      </p:sp>
    </p:spTree>
    <p:extLst>
      <p:ext uri="{BB962C8B-B14F-4D97-AF65-F5344CB8AC3E}">
        <p14:creationId xmlns:p14="http://schemas.microsoft.com/office/powerpoint/2010/main" val="3244335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Noise is Air Conditioner Noise</a:t>
            </a:r>
            <a:endParaRPr lang="en-US" dirty="0"/>
          </a:p>
        </p:txBody>
      </p:sp>
      <p:sp>
        <p:nvSpPr>
          <p:cNvPr id="4" name="Slide Number Placeholder 3"/>
          <p:cNvSpPr>
            <a:spLocks noGrp="1"/>
          </p:cNvSpPr>
          <p:nvPr>
            <p:ph type="sldNum" sz="quarter" idx="5"/>
          </p:nvPr>
        </p:nvSpPr>
        <p:spPr/>
        <p:txBody>
          <a:bodyPr/>
          <a:lstStyle/>
          <a:p>
            <a:fld id="{CAB9D42D-9DC9-4E59-B6DA-E2B72378AF5B}" type="slidenum">
              <a:rPr lang="en-US" smtClean="0"/>
              <a:t>27</a:t>
            </a:fld>
            <a:endParaRPr lang="en-US"/>
          </a:p>
        </p:txBody>
      </p:sp>
    </p:spTree>
    <p:extLst>
      <p:ext uri="{BB962C8B-B14F-4D97-AF65-F5344CB8AC3E}">
        <p14:creationId xmlns:p14="http://schemas.microsoft.com/office/powerpoint/2010/main" val="12418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170EFFC-7BE3-4EBD-9F8E-BBAD11BF66F4}" type="datetime1">
              <a:rPr lang="en-US" smtClean="0"/>
              <a:t>7/23/2024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noRot="1" noMove="1" noResize="1" noEditPoints="1" noAdjustHandles="1" noChangeArrowheads="1" noChangeShapeType="1"/>
          </p:cNvSpPr>
          <p:nvPr>
            <p:ph type="sldNum" sz="quarter" idx="12"/>
          </p:nvPr>
        </p:nvSpPr>
        <p:spPr>
          <a:xfrm>
            <a:off x="11269239" y="6156031"/>
            <a:ext cx="597747" cy="365125"/>
          </a:xfrm>
        </p:spPr>
        <p:txBody>
          <a:bodyPr/>
          <a:lstStyle>
            <a:lvl1pPr>
              <a:defRPr sz="2400">
                <a:solidFill>
                  <a:schemeClr val="bg1"/>
                </a:solidFill>
                <a:latin typeface="Digital-7" panose="02000000000000000000" pitchFamily="2" charset="0"/>
              </a:defRPr>
            </a:lvl1pPr>
          </a:lstStyle>
          <a:p>
            <a:fld id="{B2DC25EE-239B-4C5F-AAD1-255A7D5F1EE2}" type="slidenum">
              <a:rPr lang="en-US" smtClean="0"/>
              <a:pPr/>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273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2E924-EE0E-4DAE-A372-98B1A064502B}"/>
              </a:ext>
            </a:extLst>
          </p:cNvPr>
          <p:cNvSpPr>
            <a:spLocks noGrp="1"/>
          </p:cNvSpPr>
          <p:nvPr>
            <p:ph type="dt" sz="half" idx="10"/>
          </p:nvPr>
        </p:nvSpPr>
        <p:spPr/>
        <p:txBody>
          <a:bodyPr/>
          <a:lstStyle/>
          <a:p>
            <a:fld id="{DB98752E-3E1C-483E-A852-949F5BD7A744}" type="datetime1">
              <a:rPr lang="en-US" smtClean="0"/>
              <a:t>7/23/2024</a:t>
            </a:fld>
            <a:endParaRPr lang="en-IN"/>
          </a:p>
        </p:txBody>
      </p:sp>
      <p:sp>
        <p:nvSpPr>
          <p:cNvPr id="3" name="Footer Placeholder 2">
            <a:extLst>
              <a:ext uri="{FF2B5EF4-FFF2-40B4-BE49-F238E27FC236}">
                <a16:creationId xmlns:a16="http://schemas.microsoft.com/office/drawing/2014/main" id="{ECE5F6AF-B099-4F4E-B988-ADF2264DCB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0470FA-BA7C-4C4B-862F-077270B57152}"/>
              </a:ext>
            </a:extLst>
          </p:cNvPr>
          <p:cNvSpPr>
            <a:spLocks noGrp="1" noRot="1" noMove="1" noResize="1" noEditPoints="1" noAdjustHandles="1" noChangeArrowheads="1" noChangeShapeType="1"/>
          </p:cNvSpPr>
          <p:nvPr>
            <p:ph type="sldNum" sz="quarter" idx="12"/>
          </p:nvPr>
        </p:nvSpPr>
        <p:spPr>
          <a:xfrm>
            <a:off x="11271800" y="6150637"/>
            <a:ext cx="592625" cy="365125"/>
          </a:xfrm>
          <a:noFill/>
        </p:spPr>
        <p:txBody>
          <a:bodyPr/>
          <a:lstStyle>
            <a:lvl1pPr>
              <a:defRPr sz="2400">
                <a:solidFill>
                  <a:schemeClr val="bg1"/>
                </a:solidFill>
                <a:latin typeface="Digital-7" panose="02000000000000000000" pitchFamily="2" charset="0"/>
              </a:defRPr>
            </a:lvl1pPr>
          </a:lstStyle>
          <a:p>
            <a:fld id="{C9F38AC5-47C7-4006-A77D-A1B46F51FADA}" type="slidenum">
              <a:rPr lang="en-IN" smtClean="0"/>
              <a:pPr/>
              <a:t>‹#›</a:t>
            </a:fld>
            <a:endParaRPr lang="en-IN" dirty="0"/>
          </a:p>
        </p:txBody>
      </p:sp>
    </p:spTree>
    <p:extLst>
      <p:ext uri="{BB962C8B-B14F-4D97-AF65-F5344CB8AC3E}">
        <p14:creationId xmlns:p14="http://schemas.microsoft.com/office/powerpoint/2010/main" val="1665406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0B1886-A51D-2CAD-EFAD-FAC0B09D2C30}"/>
              </a:ext>
            </a:extLst>
          </p:cNvPr>
          <p:cNvSpPr>
            <a:spLocks noGrp="1"/>
          </p:cNvSpPr>
          <p:nvPr>
            <p:ph type="dt" sz="half" idx="10"/>
          </p:nvPr>
        </p:nvSpPr>
        <p:spPr/>
        <p:txBody>
          <a:bodyPr/>
          <a:lstStyle/>
          <a:p>
            <a:fld id="{56E5AA18-D3FB-463A-AAC4-66C7787CB2D8}" type="datetime1">
              <a:rPr lang="en-US" smtClean="0"/>
              <a:t>7/23/2024</a:t>
            </a:fld>
            <a:endParaRPr lang="en-US"/>
          </a:p>
        </p:txBody>
      </p:sp>
      <p:sp>
        <p:nvSpPr>
          <p:cNvPr id="4" name="Footer Placeholder 3">
            <a:extLst>
              <a:ext uri="{FF2B5EF4-FFF2-40B4-BE49-F238E27FC236}">
                <a16:creationId xmlns:a16="http://schemas.microsoft.com/office/drawing/2014/main" id="{7706A5D7-6C88-C3CF-83CB-180E70BA5D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2621C0-1B23-B85A-7B39-0F5D458E4236}"/>
              </a:ext>
            </a:extLst>
          </p:cNvPr>
          <p:cNvSpPr>
            <a:spLocks noGrp="1"/>
          </p:cNvSpPr>
          <p:nvPr>
            <p:ph type="sldNum" sz="quarter" idx="12"/>
          </p:nvPr>
        </p:nvSpPr>
        <p:spPr/>
        <p:txBody>
          <a:bodyPr/>
          <a:lstStyle/>
          <a:p>
            <a:fld id="{B2DC25EE-239B-4C5F-AAD1-255A7D5F1EE2}" type="slidenum">
              <a:rPr lang="en-US" smtClean="0"/>
              <a:pPr/>
              <a:t>‹#›</a:t>
            </a:fld>
            <a:endParaRPr lang="en-US" dirty="0"/>
          </a:p>
        </p:txBody>
      </p:sp>
      <p:sp>
        <p:nvSpPr>
          <p:cNvPr id="6" name="Rectangle 5">
            <a:extLst>
              <a:ext uri="{FF2B5EF4-FFF2-40B4-BE49-F238E27FC236}">
                <a16:creationId xmlns:a16="http://schemas.microsoft.com/office/drawing/2014/main" id="{D2604EB0-ADB1-A90B-B16B-51CB87F987CE}"/>
              </a:ext>
            </a:extLst>
          </p:cNvPr>
          <p:cNvSpPr>
            <a:spLocks noGrp="1" noRot="1" noMove="1" noResize="1" noEditPoints="1" noAdjustHandles="1" noChangeArrowheads="1" noChangeShapeType="1"/>
          </p:cNvSpPr>
          <p:nvPr userDrawn="1"/>
        </p:nvSpPr>
        <p:spPr>
          <a:xfrm>
            <a:off x="-1" y="0"/>
            <a:ext cx="13306697" cy="6858000"/>
          </a:xfrm>
          <a:prstGeom prst="rect">
            <a:avLst/>
          </a:prstGeom>
          <a:gradFill flip="none" rotWithShape="1">
            <a:gsLst>
              <a:gs pos="35000">
                <a:schemeClr val="bg1">
                  <a:alpha val="0"/>
                </a:schemeClr>
              </a:gs>
              <a:gs pos="50000">
                <a:schemeClr val="tx1">
                  <a:alpha val="0"/>
                </a:schemeClr>
              </a:gs>
              <a:gs pos="65000">
                <a:schemeClr val="tx1">
                  <a:alpha val="80000"/>
                </a:schemeClr>
              </a:gs>
              <a:gs pos="100000">
                <a:schemeClr val="tx1"/>
              </a:gs>
            </a:gsLst>
            <a:lin ang="10800000" scaled="1"/>
            <a:tileRect/>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3EE1E07-0EF9-5588-D01A-3586FDCB6F35}"/>
              </a:ext>
            </a:extLst>
          </p:cNvPr>
          <p:cNvSpPr/>
          <p:nvPr userDrawn="1"/>
        </p:nvSpPr>
        <p:spPr>
          <a:xfrm rot="5400000">
            <a:off x="857544" y="346791"/>
            <a:ext cx="146304" cy="70408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E9A3D4-72ED-40F4-3455-15608A04DFE6}"/>
              </a:ext>
            </a:extLst>
          </p:cNvPr>
          <p:cNvSpPr>
            <a:spLocks noGrp="1"/>
          </p:cNvSpPr>
          <p:nvPr>
            <p:ph type="title"/>
          </p:nvPr>
        </p:nvSpPr>
        <p:spPr>
          <a:xfrm>
            <a:off x="838200" y="2103437"/>
            <a:ext cx="10515600" cy="1325563"/>
          </a:xfrm>
        </p:spPr>
        <p:txBody>
          <a:bodyPr/>
          <a:lstStyle/>
          <a:p>
            <a:r>
              <a:rPr lang="en-US"/>
              <a:t>Click to edit Master title style</a:t>
            </a:r>
          </a:p>
        </p:txBody>
      </p:sp>
      <p:sp>
        <p:nvSpPr>
          <p:cNvPr id="8" name="Rectangle 7">
            <a:extLst>
              <a:ext uri="{FF2B5EF4-FFF2-40B4-BE49-F238E27FC236}">
                <a16:creationId xmlns:a16="http://schemas.microsoft.com/office/drawing/2014/main" id="{6FFDD362-584E-7703-BFBB-1D39C9ECA2BF}"/>
              </a:ext>
            </a:extLst>
          </p:cNvPr>
          <p:cNvSpPr/>
          <p:nvPr userDrawn="1"/>
        </p:nvSpPr>
        <p:spPr>
          <a:xfrm>
            <a:off x="578652" y="4519488"/>
            <a:ext cx="2094879" cy="52511"/>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93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sharpenSoften amount="10000"/>
                    </a14:imgEffect>
                    <a14:imgEffect>
                      <a14:colorTemperature colorTemp="5600"/>
                    </a14:imgEffect>
                    <a14:imgEffect>
                      <a14:brightnessContrast bright="-60000" contras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E5AA18-D3FB-463A-AAC4-66C7787CB2D8}" type="datetime1">
              <a:rPr lang="en-US" smtClean="0"/>
              <a:t>7/23/2024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noRot="1" noMove="1" noResize="1" noEditPoints="1" noAdjustHandles="1" noChangeArrowheads="1" noChangeShapeType="1"/>
          </p:cNvSpPr>
          <p:nvPr>
            <p:ph type="sldNum" sz="quarter" idx="4"/>
          </p:nvPr>
        </p:nvSpPr>
        <p:spPr>
          <a:xfrm>
            <a:off x="10965442" y="6164432"/>
            <a:ext cx="1205341" cy="337587"/>
          </a:xfrm>
          <a:prstGeom prst="rect">
            <a:avLst/>
          </a:prstGeom>
        </p:spPr>
        <p:txBody>
          <a:bodyPr vert="horz" lIns="91440" tIns="45720" rIns="91440" bIns="45720" rtlCol="0" anchor="ctr"/>
          <a:lstStyle>
            <a:lvl1pPr algn="ctr">
              <a:defRPr sz="2400">
                <a:solidFill>
                  <a:schemeClr val="bg1"/>
                </a:solidFill>
                <a:latin typeface="Digital-7" panose="02000000000000000000" pitchFamily="2" charset="0"/>
              </a:defRPr>
            </a:lvl1pPr>
          </a:lstStyle>
          <a:p>
            <a:fld id="{B2DC25EE-239B-4C5F-AAD1-255A7D5F1EE2}" type="slidenum">
              <a:rPr lang="en-US" smtClean="0"/>
              <a:pPr/>
              <a:t>‹#›</a:t>
            </a:fld>
            <a:endParaRPr lang="en-US" dirty="0"/>
          </a:p>
        </p:txBody>
      </p:sp>
      <p:pic>
        <p:nvPicPr>
          <p:cNvPr id="12" name="Picture 11" descr="A blue circle with black background&#10;&#10;Description automatically generated">
            <a:extLst>
              <a:ext uri="{FF2B5EF4-FFF2-40B4-BE49-F238E27FC236}">
                <a16:creationId xmlns:a16="http://schemas.microsoft.com/office/drawing/2014/main" id="{D7CED65E-B48B-826F-7825-D476E6811213}"/>
              </a:ext>
            </a:extLst>
          </p:cNvPr>
          <p:cNvPicPr>
            <a:picLocks noGrp="1" noRot="1" noChangeAspect="1" noMove="1" noResize="1" noEditPoints="1" noAdjustHandles="1" noChangeArrowheads="1" noChangeShapeType="1" noCrop="1"/>
          </p:cNvPicPr>
          <p:nvPr userDrawn="1"/>
        </p:nvPicPr>
        <p:blipFill>
          <a:blip r:embed="rId7">
            <a:duotone>
              <a:prstClr val="black"/>
              <a:srgbClr val="05FF23">
                <a:tint val="45000"/>
                <a:satMod val="400000"/>
              </a:srgbClr>
            </a:duotone>
            <a:extLst>
              <a:ext uri="{28A0092B-C50C-407E-A947-70E740481C1C}">
                <a14:useLocalDpi xmlns:a14="http://schemas.microsoft.com/office/drawing/2010/main" val="0"/>
              </a:ext>
            </a:extLst>
          </a:blip>
          <a:stretch>
            <a:fillRect/>
          </a:stretch>
        </p:blipFill>
        <p:spPr>
          <a:xfrm>
            <a:off x="10059408" y="5507704"/>
            <a:ext cx="3017408" cy="1697292"/>
          </a:xfrm>
          <a:prstGeom prst="rect">
            <a:avLst/>
          </a:prstGeom>
        </p:spPr>
      </p:pic>
    </p:spTree>
    <p:extLst>
      <p:ext uri="{BB962C8B-B14F-4D97-AF65-F5344CB8AC3E}">
        <p14:creationId xmlns:p14="http://schemas.microsoft.com/office/powerpoint/2010/main" val="3817297141"/>
      </p:ext>
    </p:extLst>
  </p:cSld>
  <p:clrMap bg1="lt1" tx1="dk1" bg2="lt2" tx2="dk2" accent1="accent1" accent2="accent2" accent3="accent3" accent4="accent4" accent5="accent5" accent6="accent6" hlink="hlink" folHlink="folHlink"/>
  <p:sldLayoutIdLst>
    <p:sldLayoutId id="2147483928" r:id="rId1"/>
    <p:sldLayoutId id="2147483930" r:id="rId2"/>
    <p:sldLayoutId id="2147483931" r:id="rId3"/>
  </p:sldLayoutIdLst>
  <p:hf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728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wav"/><Relationship Id="rId7" Type="http://schemas.openxmlformats.org/officeDocument/2006/relationships/notesSlide" Target="../notesSlides/notesSlide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slideLayout" Target="../slideLayouts/slideLayout2.xml"/><Relationship Id="rId5" Type="http://schemas.openxmlformats.org/officeDocument/2006/relationships/audio" Target="../media/media3.mp3"/><Relationship Id="rId4" Type="http://schemas.microsoft.com/office/2007/relationships/media" Target="../media/media3.mp3"/><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2310.15970v3" TargetMode="External"/><Relationship Id="rId7" Type="http://schemas.openxmlformats.org/officeDocument/2006/relationships/hyperlink" Target="https://arxiv.org/abs/2212.01039" TargetMode="External"/><Relationship Id="rId2" Type="http://schemas.openxmlformats.org/officeDocument/2006/relationships/hyperlink" Target="https://arxiv.org/abs/2310.11230" TargetMode="External"/><Relationship Id="rId1" Type="http://schemas.openxmlformats.org/officeDocument/2006/relationships/slideLayout" Target="../slideLayouts/slideLayout2.xml"/><Relationship Id="rId6" Type="http://schemas.openxmlformats.org/officeDocument/2006/relationships/hyperlink" Target="https://arxiv.org/abs/2110.07205" TargetMode="External"/><Relationship Id="rId5" Type="http://schemas.openxmlformats.org/officeDocument/2006/relationships/hyperlink" Target="https://arxiv.org/abs/2010.05171" TargetMode="External"/><Relationship Id="rId4" Type="http://schemas.openxmlformats.org/officeDocument/2006/relationships/hyperlink" Target="https://arxiv.org/abs/2310.16621v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2202.01157" TargetMode="External"/><Relationship Id="rId7" Type="http://schemas.openxmlformats.org/officeDocument/2006/relationships/hyperlink" Target="https://ceur-ws.org/Vol-2824/" TargetMode="External"/><Relationship Id="rId2" Type="http://schemas.openxmlformats.org/officeDocument/2006/relationships/hyperlink" Target="https://arxiv.org/abs/2212.04356" TargetMode="External"/><Relationship Id="rId1" Type="http://schemas.openxmlformats.org/officeDocument/2006/relationships/slideLayout" Target="../slideLayouts/slideLayout2.xml"/><Relationship Id="rId6" Type="http://schemas.openxmlformats.org/officeDocument/2006/relationships/hyperlink" Target="https://arxiv.org/abs/2105.03842" TargetMode="External"/><Relationship Id="rId5" Type="http://schemas.openxmlformats.org/officeDocument/2006/relationships/hyperlink" Target="https://arxiv.org/abs/2101.03204" TargetMode="External"/><Relationship Id="rId4" Type="http://schemas.openxmlformats.org/officeDocument/2006/relationships/hyperlink" Target="https://arxiv.org/abs/2102.12664"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2005.08100" TargetMode="External"/><Relationship Id="rId7" Type="http://schemas.openxmlformats.org/officeDocument/2006/relationships/hyperlink" Target="https://arxiv.org/abs/1507.08240v3" TargetMode="External"/><Relationship Id="rId2" Type="http://schemas.openxmlformats.org/officeDocument/2006/relationships/hyperlink" Target="https://arxiv.org/abs/1904.11660" TargetMode="External"/><Relationship Id="rId1" Type="http://schemas.openxmlformats.org/officeDocument/2006/relationships/slideLayout" Target="../slideLayouts/slideLayout2.xml"/><Relationship Id="rId6" Type="http://schemas.openxmlformats.org/officeDocument/2006/relationships/hyperlink" Target="https://e-tarjome.com/storage/panel/fileuploads/2022-07-06/1657094472_e16845.pdf" TargetMode="External"/><Relationship Id="rId5" Type="http://schemas.openxmlformats.org/officeDocument/2006/relationships/hyperlink" Target="https://arxiv.org/abs/1904.03288" TargetMode="External"/><Relationship Id="rId4" Type="http://schemas.openxmlformats.org/officeDocument/2006/relationships/hyperlink" Target="https://arxiv.org/abs/1910.1076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ctrTitle"/>
          </p:nvPr>
        </p:nvSpPr>
        <p:spPr>
          <a:xfrm>
            <a:off x="477980" y="1342781"/>
            <a:ext cx="3977640" cy="3204134"/>
          </a:xfrm>
        </p:spPr>
        <p:txBody>
          <a:bodyPr anchor="b">
            <a:normAutofit/>
          </a:bodyPr>
          <a:lstStyle/>
          <a:p>
            <a:r>
              <a:rPr lang="en-US" dirty="0" err="1">
                <a:solidFill>
                  <a:schemeClr val="accent3">
                    <a:lumMod val="60000"/>
                    <a:lumOff val="40000"/>
                  </a:schemeClr>
                </a:solidFill>
                <a:latin typeface="Bahnschrift SemiBold" panose="020B0502040204020203" pitchFamily="34" charset="0"/>
              </a:rPr>
              <a:t>SpeCor</a:t>
            </a:r>
            <a:br>
              <a:rPr lang="en-US" sz="4800" dirty="0">
                <a:solidFill>
                  <a:schemeClr val="bg1"/>
                </a:solidFill>
              </a:rPr>
            </a:br>
            <a:r>
              <a:rPr lang="en-US" sz="2000" b="0" dirty="0">
                <a:solidFill>
                  <a:schemeClr val="bg1"/>
                </a:solidFill>
                <a:latin typeface="Bahnschrift SemiBold" panose="020B0502040204020203" pitchFamily="34" charset="0"/>
              </a:rPr>
              <a:t>Automatic Speech Recognition with Stutter and Lisp Correction</a:t>
            </a:r>
            <a:endParaRPr lang="en-US" sz="4800" b="0" dirty="0">
              <a:solidFill>
                <a:schemeClr val="bg1"/>
              </a:solidFill>
              <a:latin typeface="Bahnschrift SemiBold" panose="020B0502040204020203" pitchFamily="34" charset="0"/>
            </a:endParaRPr>
          </a:p>
        </p:txBody>
      </p:sp>
      <p:sp>
        <p:nvSpPr>
          <p:cNvPr id="10" name="Slide Number Placeholder 9">
            <a:extLst>
              <a:ext uri="{FF2B5EF4-FFF2-40B4-BE49-F238E27FC236}">
                <a16:creationId xmlns:a16="http://schemas.microsoft.com/office/drawing/2014/main" id="{15D0474B-3D87-22E8-7FEE-3F7D248C636B}"/>
              </a:ext>
            </a:extLst>
          </p:cNvPr>
          <p:cNvSpPr>
            <a:spLocks noGrp="1"/>
          </p:cNvSpPr>
          <p:nvPr>
            <p:ph type="sldNum" sz="quarter" idx="12"/>
          </p:nvPr>
        </p:nvSpPr>
        <p:spPr/>
        <p:txBody>
          <a:bodyPr/>
          <a:lstStyle/>
          <a:p>
            <a:r>
              <a:rPr lang="en-US" sz="2400" dirty="0">
                <a:latin typeface="Digital-7" panose="02000000000000000000" pitchFamily="2" charset="0"/>
              </a:rPr>
              <a:t>0</a:t>
            </a:r>
            <a:fld id="{B2DC25EE-239B-4C5F-AAD1-255A7D5F1EE2}" type="slidenum">
              <a:rPr lang="en-US" sz="2400" smtClean="0">
                <a:latin typeface="Digital-7" panose="02000000000000000000" pitchFamily="2" charset="0"/>
              </a:rPr>
              <a:pPr/>
              <a:t>1</a:t>
            </a:fld>
            <a:endParaRPr lang="en-US" dirty="0">
              <a:latin typeface="Digital-7" panose="02000000000000000000" pitchFamily="2" charset="0"/>
            </a:endParaRPr>
          </a:p>
        </p:txBody>
      </p:sp>
      <p:sp>
        <p:nvSpPr>
          <p:cNvPr id="4" name="Subtitle 2">
            <a:extLst>
              <a:ext uri="{FF2B5EF4-FFF2-40B4-BE49-F238E27FC236}">
                <a16:creationId xmlns:a16="http://schemas.microsoft.com/office/drawing/2014/main" id="{59553267-67F2-4113-9B8A-71A722AB7E8D}"/>
              </a:ext>
            </a:extLst>
          </p:cNvPr>
          <p:cNvSpPr txBox="1">
            <a:spLocks/>
          </p:cNvSpPr>
          <p:nvPr/>
        </p:nvSpPr>
        <p:spPr>
          <a:xfrm>
            <a:off x="477980" y="4736735"/>
            <a:ext cx="4023359" cy="1208141"/>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Under the Supervision of:</a:t>
            </a:r>
          </a:p>
          <a:p>
            <a:r>
              <a:rPr lang="en-GB"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Dr.</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Manal Mohsen Tantawi</a:t>
            </a:r>
          </a:p>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T.A </a:t>
            </a:r>
            <a:r>
              <a:rPr lang="en-US" sz="20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Manar</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Sultan</a:t>
            </a:r>
            <a:endParaRPr lang="en-US" sz="2000"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718048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44E59843-B541-1A72-849C-F3FA3144C14A}"/>
              </a:ext>
            </a:extLst>
          </p:cNvPr>
          <p:cNvSpPr txBox="1"/>
          <p:nvPr/>
        </p:nvSpPr>
        <p:spPr>
          <a:xfrm>
            <a:off x="1914526" y="12699"/>
            <a:ext cx="8362949" cy="923330"/>
          </a:xfrm>
          <a:prstGeom prst="rect">
            <a:avLst/>
          </a:prstGeom>
          <a:noFill/>
        </p:spPr>
        <p:txBody>
          <a:bodyPr wrap="square" rtlCol="0">
            <a:spAutoFit/>
          </a:bodyPr>
          <a:lstStyle/>
          <a:p>
            <a:pPr algn="ctr"/>
            <a:r>
              <a:rPr lang="en-US" sz="5400" b="1" spc="1000" dirty="0">
                <a:solidFill>
                  <a:schemeClr val="accent3">
                    <a:lumMod val="60000"/>
                    <a:lumOff val="40000"/>
                  </a:schemeClr>
                </a:solidFill>
                <a:latin typeface="Bahnschrift SemiBold" panose="020B0502040204020203" pitchFamily="34" charset="0"/>
              </a:rPr>
              <a:t>Accessibility</a:t>
            </a:r>
            <a:endParaRPr lang="en-US" sz="2400" b="1" spc="1000" dirty="0">
              <a:solidFill>
                <a:schemeClr val="accent3">
                  <a:lumMod val="60000"/>
                  <a:lumOff val="40000"/>
                </a:schemeClr>
              </a:solidFill>
              <a:latin typeface="Bahnschrift SemiBold" panose="020B0502040204020203" pitchFamily="34" charset="0"/>
            </a:endParaRPr>
          </a:p>
        </p:txBody>
      </p:sp>
      <p:sp>
        <p:nvSpPr>
          <p:cNvPr id="32" name="TextBox 31">
            <a:extLst>
              <a:ext uri="{FF2B5EF4-FFF2-40B4-BE49-F238E27FC236}">
                <a16:creationId xmlns:a16="http://schemas.microsoft.com/office/drawing/2014/main" id="{5D968967-8ECD-949A-75F9-16E8789CC602}"/>
              </a:ext>
            </a:extLst>
          </p:cNvPr>
          <p:cNvSpPr txBox="1"/>
          <p:nvPr/>
        </p:nvSpPr>
        <p:spPr>
          <a:xfrm>
            <a:off x="494740" y="2094486"/>
            <a:ext cx="5768247" cy="1815882"/>
          </a:xfrm>
          <a:prstGeom prst="rect">
            <a:avLst/>
          </a:prstGeom>
          <a:noFill/>
        </p:spPr>
        <p:txBody>
          <a:bodyPr wrap="square" rtlCol="0">
            <a:spAutoFit/>
          </a:bodyPr>
          <a:lstStyle/>
          <a:p>
            <a:r>
              <a:rPr lang="en-US" sz="2800" dirty="0">
                <a:solidFill>
                  <a:schemeClr val="bg1"/>
                </a:solidFill>
                <a:latin typeface="Bahnschrift SemiBold" panose="020B0502040204020203" pitchFamily="34" charset="0"/>
              </a:rPr>
              <a:t>Enhances accessibility for individuals with hearing impairments by providing accurate transcriptions of spoken content.</a:t>
            </a:r>
          </a:p>
        </p:txBody>
      </p:sp>
      <p:pic>
        <p:nvPicPr>
          <p:cNvPr id="1026" name="Picture 2" descr="340+ Deaf And Hard Of Hearing Stock Photos, Pictures &amp; Royalty-Free Images  - iStock">
            <a:extLst>
              <a:ext uri="{FF2B5EF4-FFF2-40B4-BE49-F238E27FC236}">
                <a16:creationId xmlns:a16="http://schemas.microsoft.com/office/drawing/2014/main" id="{2F2A4592-4A0B-335C-E718-826AC4B03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921" y="1359405"/>
            <a:ext cx="5829300" cy="3886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98274FB7-ED48-3884-6FDE-EB22ABEA0E6D}"/>
              </a:ext>
            </a:extLst>
          </p:cNvPr>
          <p:cNvSpPr>
            <a:spLocks noGrp="1"/>
          </p:cNvSpPr>
          <p:nvPr>
            <p:ph type="sldNum" sz="quarter" idx="12"/>
          </p:nvPr>
        </p:nvSpPr>
        <p:spPr/>
        <p:txBody>
          <a:bodyPr/>
          <a:lstStyle/>
          <a:p>
            <a:fld id="{C9F38AC5-47C7-4006-A77D-A1B46F51FADA}" type="slidenum">
              <a:rPr lang="en-IN" smtClean="0"/>
              <a:pPr/>
              <a:t>10</a:t>
            </a:fld>
            <a:endParaRPr lang="en-IN" dirty="0"/>
          </a:p>
        </p:txBody>
      </p:sp>
    </p:spTree>
    <p:extLst>
      <p:ext uri="{BB962C8B-B14F-4D97-AF65-F5344CB8AC3E}">
        <p14:creationId xmlns:p14="http://schemas.microsoft.com/office/powerpoint/2010/main" val="7423643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A57990-78B4-4176-7B04-1BC2C5F5D013}"/>
              </a:ext>
            </a:extLst>
          </p:cNvPr>
          <p:cNvSpPr txBox="1"/>
          <p:nvPr/>
        </p:nvSpPr>
        <p:spPr>
          <a:xfrm>
            <a:off x="0" y="356836"/>
            <a:ext cx="2590800" cy="584775"/>
          </a:xfrm>
          <a:prstGeom prst="rect">
            <a:avLst/>
          </a:prstGeom>
          <a:noFill/>
        </p:spPr>
        <p:txBody>
          <a:bodyPr wrap="square" rtlCol="0">
            <a:spAutoFit/>
            <a:scene3d>
              <a:camera prst="orthographicFront"/>
              <a:lightRig rig="threePt" dir="t"/>
            </a:scene3d>
            <a:sp3d extrusionH="44450" prstMaterial="powder">
              <a:bevelT w="25400" h="107950"/>
            </a:sp3d>
          </a:bodyPr>
          <a:lstStyle/>
          <a:p>
            <a:r>
              <a:rPr lang="en-US" sz="3200" b="1" dirty="0">
                <a:solidFill>
                  <a:schemeClr val="bg1"/>
                </a:solidFill>
                <a:effectLst>
                  <a:outerShdw blurRad="38100" dist="38100" dir="2700000" algn="tl">
                    <a:srgbClr val="000000">
                      <a:alpha val="43137"/>
                    </a:srgbClr>
                  </a:outerShdw>
                </a:effectLst>
              </a:rPr>
              <a:t> </a:t>
            </a:r>
            <a:endParaRPr lang="en-US" b="1" dirty="0">
              <a:solidFill>
                <a:schemeClr val="accent2">
                  <a:lumMod val="20000"/>
                  <a:lumOff val="80000"/>
                </a:schemeClr>
              </a:solidFill>
              <a:effectLst>
                <a:outerShdw blurRad="38100" dist="38100" dir="2700000" algn="tl">
                  <a:srgbClr val="000000">
                    <a:alpha val="43137"/>
                  </a:srgbClr>
                </a:outerShdw>
              </a:effectLst>
            </a:endParaRPr>
          </a:p>
        </p:txBody>
      </p:sp>
      <p:pic>
        <p:nvPicPr>
          <p:cNvPr id="13" name="Picture 12" descr="A phone on a desk&#10;&#10;Description automatically generated">
            <a:extLst>
              <a:ext uri="{FF2B5EF4-FFF2-40B4-BE49-F238E27FC236}">
                <a16:creationId xmlns:a16="http://schemas.microsoft.com/office/drawing/2014/main" id="{02460E0F-CA13-DBFF-D855-E5F934308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741" y="1922432"/>
            <a:ext cx="4619740" cy="2973177"/>
          </a:xfrm>
          <a:prstGeom prst="rect">
            <a:avLst/>
          </a:prstGeom>
          <a:ln>
            <a:noFill/>
          </a:ln>
          <a:effectLst>
            <a:softEdge rad="112500"/>
          </a:effectLst>
        </p:spPr>
      </p:pic>
      <p:sp>
        <p:nvSpPr>
          <p:cNvPr id="26" name="TextBox 25">
            <a:extLst>
              <a:ext uri="{FF2B5EF4-FFF2-40B4-BE49-F238E27FC236}">
                <a16:creationId xmlns:a16="http://schemas.microsoft.com/office/drawing/2014/main" id="{92483B51-DBCF-DB6F-D8FD-8036D3CA8AAA}"/>
              </a:ext>
            </a:extLst>
          </p:cNvPr>
          <p:cNvSpPr txBox="1"/>
          <p:nvPr/>
        </p:nvSpPr>
        <p:spPr>
          <a:xfrm>
            <a:off x="1357313" y="10544"/>
            <a:ext cx="9477375" cy="923330"/>
          </a:xfrm>
          <a:prstGeom prst="rect">
            <a:avLst/>
          </a:prstGeom>
          <a:noFill/>
        </p:spPr>
        <p:txBody>
          <a:bodyPr wrap="square" rtlCol="0">
            <a:spAutoFit/>
          </a:bodyPr>
          <a:lstStyle/>
          <a:p>
            <a:pPr algn="ctr"/>
            <a:r>
              <a:rPr lang="en-US" sz="5400" b="1" spc="1000" dirty="0">
                <a:solidFill>
                  <a:schemeClr val="accent3">
                    <a:lumMod val="60000"/>
                    <a:lumOff val="40000"/>
                  </a:schemeClr>
                </a:solidFill>
                <a:latin typeface="Bahnschrift SemiBold" panose="020B0502040204020203" pitchFamily="34" charset="0"/>
              </a:rPr>
              <a:t>Language Learning</a:t>
            </a:r>
          </a:p>
        </p:txBody>
      </p:sp>
      <p:sp>
        <p:nvSpPr>
          <p:cNvPr id="29" name="TextBox 28">
            <a:extLst>
              <a:ext uri="{FF2B5EF4-FFF2-40B4-BE49-F238E27FC236}">
                <a16:creationId xmlns:a16="http://schemas.microsoft.com/office/drawing/2014/main" id="{380A6A3C-8365-4846-E28B-405A8A537A90}"/>
              </a:ext>
            </a:extLst>
          </p:cNvPr>
          <p:cNvSpPr txBox="1"/>
          <p:nvPr/>
        </p:nvSpPr>
        <p:spPr>
          <a:xfrm>
            <a:off x="493336" y="2086621"/>
            <a:ext cx="6363192" cy="1815882"/>
          </a:xfrm>
          <a:prstGeom prst="rect">
            <a:avLst/>
          </a:prstGeom>
          <a:noFill/>
        </p:spPr>
        <p:txBody>
          <a:bodyPr wrap="square" rtlCol="0">
            <a:spAutoFit/>
          </a:bodyPr>
          <a:lstStyle/>
          <a:p>
            <a:r>
              <a:rPr lang="en-US" sz="2800" dirty="0">
                <a:solidFill>
                  <a:schemeClr val="bg1"/>
                </a:solidFill>
                <a:latin typeface="Bahnschrift SemiBold" panose="020B0502040204020203" pitchFamily="34" charset="0"/>
              </a:rPr>
              <a:t>Language learners can benefit from accurate text transcriptions of spoken language, aiding in pronunciation and comprehension.</a:t>
            </a:r>
          </a:p>
        </p:txBody>
      </p:sp>
      <p:sp>
        <p:nvSpPr>
          <p:cNvPr id="10" name="Slide Number Placeholder 9">
            <a:extLst>
              <a:ext uri="{FF2B5EF4-FFF2-40B4-BE49-F238E27FC236}">
                <a16:creationId xmlns:a16="http://schemas.microsoft.com/office/drawing/2014/main" id="{CDC17E90-BBA1-132E-D24A-85F56ECCCBDD}"/>
              </a:ext>
            </a:extLst>
          </p:cNvPr>
          <p:cNvSpPr>
            <a:spLocks noGrp="1"/>
          </p:cNvSpPr>
          <p:nvPr>
            <p:ph type="sldNum" sz="quarter" idx="12"/>
          </p:nvPr>
        </p:nvSpPr>
        <p:spPr/>
        <p:txBody>
          <a:bodyPr/>
          <a:lstStyle/>
          <a:p>
            <a:fld id="{C9F38AC5-47C7-4006-A77D-A1B46F51FADA}" type="slidenum">
              <a:rPr lang="en-IN" smtClean="0"/>
              <a:pPr/>
              <a:t>11</a:t>
            </a:fld>
            <a:endParaRPr lang="en-IN" dirty="0"/>
          </a:p>
        </p:txBody>
      </p:sp>
    </p:spTree>
    <p:extLst>
      <p:ext uri="{BB962C8B-B14F-4D97-AF65-F5344CB8AC3E}">
        <p14:creationId xmlns:p14="http://schemas.microsoft.com/office/powerpoint/2010/main" val="4865359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A57990-78B4-4176-7B04-1BC2C5F5D013}"/>
              </a:ext>
            </a:extLst>
          </p:cNvPr>
          <p:cNvSpPr txBox="1"/>
          <p:nvPr/>
        </p:nvSpPr>
        <p:spPr>
          <a:xfrm>
            <a:off x="0" y="356836"/>
            <a:ext cx="2590800" cy="584775"/>
          </a:xfrm>
          <a:prstGeom prst="rect">
            <a:avLst/>
          </a:prstGeom>
          <a:noFill/>
        </p:spPr>
        <p:txBody>
          <a:bodyPr wrap="square" rtlCol="0">
            <a:spAutoFit/>
            <a:scene3d>
              <a:camera prst="orthographicFront"/>
              <a:lightRig rig="threePt" dir="t"/>
            </a:scene3d>
            <a:sp3d extrusionH="44450" prstMaterial="powder">
              <a:bevelT w="25400" h="107950"/>
            </a:sp3d>
          </a:bodyPr>
          <a:lstStyle/>
          <a:p>
            <a:r>
              <a:rPr lang="en-US" sz="3200" b="1" dirty="0">
                <a:solidFill>
                  <a:schemeClr val="bg1"/>
                </a:solidFill>
                <a:effectLst>
                  <a:outerShdw blurRad="38100" dist="38100" dir="2700000" algn="tl">
                    <a:srgbClr val="000000">
                      <a:alpha val="43137"/>
                    </a:srgbClr>
                  </a:outerShdw>
                </a:effectLst>
              </a:rPr>
              <a:t> </a:t>
            </a:r>
            <a:endParaRPr lang="en-US" b="1" dirty="0">
              <a:solidFill>
                <a:schemeClr val="accent2">
                  <a:lumMod val="20000"/>
                  <a:lumOff val="80000"/>
                </a:schemeClr>
              </a:solidFill>
              <a:effectLst>
                <a:outerShdw blurRad="38100" dist="38100" dir="2700000" algn="tl">
                  <a:srgbClr val="000000">
                    <a:alpha val="43137"/>
                  </a:srgbClr>
                </a:outerShdw>
              </a:effectLst>
            </a:endParaRPr>
          </a:p>
        </p:txBody>
      </p:sp>
      <p:pic>
        <p:nvPicPr>
          <p:cNvPr id="20" name="Picture 19" descr="A person sitting on a bed&#10;&#10;Description automatically generated">
            <a:extLst>
              <a:ext uri="{FF2B5EF4-FFF2-40B4-BE49-F238E27FC236}">
                <a16:creationId xmlns:a16="http://schemas.microsoft.com/office/drawing/2014/main" id="{8FC293E0-AA91-F9A4-8DDA-CE7EBB03B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581" y="1790594"/>
            <a:ext cx="5023470" cy="3476208"/>
          </a:xfrm>
          <a:prstGeom prst="rect">
            <a:avLst/>
          </a:prstGeom>
          <a:ln>
            <a:noFill/>
          </a:ln>
          <a:effectLst>
            <a:softEdge rad="112500"/>
          </a:effectLst>
        </p:spPr>
      </p:pic>
      <p:sp>
        <p:nvSpPr>
          <p:cNvPr id="27" name="TextBox 26">
            <a:extLst>
              <a:ext uri="{FF2B5EF4-FFF2-40B4-BE49-F238E27FC236}">
                <a16:creationId xmlns:a16="http://schemas.microsoft.com/office/drawing/2014/main" id="{44E59843-B541-1A72-849C-F3FA3144C14A}"/>
              </a:ext>
            </a:extLst>
          </p:cNvPr>
          <p:cNvSpPr txBox="1"/>
          <p:nvPr/>
        </p:nvSpPr>
        <p:spPr>
          <a:xfrm>
            <a:off x="1971675" y="-951"/>
            <a:ext cx="8248650" cy="923330"/>
          </a:xfrm>
          <a:prstGeom prst="rect">
            <a:avLst/>
          </a:prstGeom>
          <a:noFill/>
        </p:spPr>
        <p:txBody>
          <a:bodyPr wrap="square" rtlCol="0">
            <a:spAutoFit/>
          </a:bodyPr>
          <a:lstStyle/>
          <a:p>
            <a:pPr algn="ctr"/>
            <a:r>
              <a:rPr lang="en-US" sz="5400" b="1" spc="1000" dirty="0">
                <a:solidFill>
                  <a:schemeClr val="accent3">
                    <a:lumMod val="60000"/>
                    <a:lumOff val="40000"/>
                  </a:schemeClr>
                </a:solidFill>
                <a:latin typeface="Bahnschrift SemiBold" panose="020B0502040204020203" pitchFamily="34" charset="0"/>
              </a:rPr>
              <a:t>Content Creation</a:t>
            </a:r>
          </a:p>
        </p:txBody>
      </p:sp>
      <p:sp>
        <p:nvSpPr>
          <p:cNvPr id="32" name="TextBox 31">
            <a:extLst>
              <a:ext uri="{FF2B5EF4-FFF2-40B4-BE49-F238E27FC236}">
                <a16:creationId xmlns:a16="http://schemas.microsoft.com/office/drawing/2014/main" id="{5D968967-8ECD-949A-75F9-16E8789CC602}"/>
              </a:ext>
            </a:extLst>
          </p:cNvPr>
          <p:cNvSpPr txBox="1"/>
          <p:nvPr/>
        </p:nvSpPr>
        <p:spPr>
          <a:xfrm>
            <a:off x="495799" y="2091727"/>
            <a:ext cx="6448508" cy="1815882"/>
          </a:xfrm>
          <a:prstGeom prst="rect">
            <a:avLst/>
          </a:prstGeom>
          <a:noFill/>
        </p:spPr>
        <p:txBody>
          <a:bodyPr wrap="square" rtlCol="0">
            <a:spAutoFit/>
          </a:bodyPr>
          <a:lstStyle/>
          <a:p>
            <a:r>
              <a:rPr lang="en-US" sz="2800" dirty="0">
                <a:solidFill>
                  <a:schemeClr val="bg1"/>
                </a:solidFill>
                <a:latin typeface="Bahnschrift SemiBold" panose="020B0502040204020203" pitchFamily="34" charset="0"/>
              </a:rPr>
              <a:t>Facilitates content creation for podcasts, video captions, and other media by automatically generating text from audio recordings.</a:t>
            </a:r>
          </a:p>
        </p:txBody>
      </p:sp>
      <p:sp>
        <p:nvSpPr>
          <p:cNvPr id="10" name="Slide Number Placeholder 9">
            <a:extLst>
              <a:ext uri="{FF2B5EF4-FFF2-40B4-BE49-F238E27FC236}">
                <a16:creationId xmlns:a16="http://schemas.microsoft.com/office/drawing/2014/main" id="{7F058FD7-92CB-6A88-AAE4-324EF3791700}"/>
              </a:ext>
            </a:extLst>
          </p:cNvPr>
          <p:cNvSpPr>
            <a:spLocks noGrp="1"/>
          </p:cNvSpPr>
          <p:nvPr>
            <p:ph type="sldNum" sz="quarter" idx="12"/>
          </p:nvPr>
        </p:nvSpPr>
        <p:spPr/>
        <p:txBody>
          <a:bodyPr/>
          <a:lstStyle/>
          <a:p>
            <a:fld id="{C9F38AC5-47C7-4006-A77D-A1B46F51FADA}" type="slidenum">
              <a:rPr lang="en-IN" smtClean="0"/>
              <a:pPr/>
              <a:t>12</a:t>
            </a:fld>
            <a:endParaRPr lang="en-IN" dirty="0"/>
          </a:p>
        </p:txBody>
      </p:sp>
    </p:spTree>
    <p:extLst>
      <p:ext uri="{BB962C8B-B14F-4D97-AF65-F5344CB8AC3E}">
        <p14:creationId xmlns:p14="http://schemas.microsoft.com/office/powerpoint/2010/main" val="41700085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a:bodyPr>
          <a:lstStyle/>
          <a:p>
            <a:r>
              <a:rPr lang="en-US" sz="8000" spc="1000" dirty="0">
                <a:solidFill>
                  <a:schemeClr val="accent3">
                    <a:lumMod val="60000"/>
                    <a:lumOff val="40000"/>
                  </a:schemeClr>
                </a:solidFill>
                <a:latin typeface="Agency FB" panose="020B0503020202020204" pitchFamily="34" charset="0"/>
              </a:rPr>
              <a:t>OBJECTIVES</a:t>
            </a:r>
            <a:endParaRPr lang="en-US" spc="1000" dirty="0">
              <a:solidFill>
                <a:schemeClr val="accent3">
                  <a:lumMod val="60000"/>
                  <a:lumOff val="40000"/>
                </a:schemeClr>
              </a:solidFill>
              <a:latin typeface="Agency FB" panose="020B0503020202020204" pitchFamily="34" charset="0"/>
            </a:endParaRP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13</a:t>
            </a:fld>
            <a:endParaRPr lang="en-US" dirty="0"/>
          </a:p>
        </p:txBody>
      </p:sp>
    </p:spTree>
    <p:extLst>
      <p:ext uri="{BB962C8B-B14F-4D97-AF65-F5344CB8AC3E}">
        <p14:creationId xmlns:p14="http://schemas.microsoft.com/office/powerpoint/2010/main" val="5343453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A57990-78B4-4176-7B04-1BC2C5F5D013}"/>
              </a:ext>
            </a:extLst>
          </p:cNvPr>
          <p:cNvSpPr txBox="1"/>
          <p:nvPr/>
        </p:nvSpPr>
        <p:spPr>
          <a:xfrm>
            <a:off x="0" y="356836"/>
            <a:ext cx="2590800" cy="584775"/>
          </a:xfrm>
          <a:prstGeom prst="rect">
            <a:avLst/>
          </a:prstGeom>
          <a:noFill/>
        </p:spPr>
        <p:txBody>
          <a:bodyPr wrap="square" rtlCol="0">
            <a:spAutoFit/>
            <a:scene3d>
              <a:camera prst="orthographicFront"/>
              <a:lightRig rig="threePt" dir="t"/>
            </a:scene3d>
            <a:sp3d extrusionH="44450" prstMaterial="powder">
              <a:bevelT w="25400" h="107950"/>
            </a:sp3d>
          </a:bodyPr>
          <a:lstStyle/>
          <a:p>
            <a:r>
              <a:rPr lang="en-US" sz="3200" b="1" dirty="0">
                <a:solidFill>
                  <a:schemeClr val="bg1"/>
                </a:solidFill>
                <a:effectLst>
                  <a:outerShdw blurRad="38100" dist="38100" dir="2700000" algn="tl">
                    <a:srgbClr val="000000">
                      <a:alpha val="43137"/>
                    </a:srgbClr>
                  </a:outerShdw>
                </a:effectLst>
              </a:rPr>
              <a:t> </a:t>
            </a:r>
            <a:endParaRPr lang="en-US" b="1" dirty="0">
              <a:solidFill>
                <a:schemeClr val="accent2">
                  <a:lumMod val="20000"/>
                  <a:lumOff val="80000"/>
                </a:schemeClr>
              </a:solidFill>
              <a:effectLst>
                <a:outerShdw blurRad="38100" dist="38100" dir="2700000" algn="tl">
                  <a:srgbClr val="000000">
                    <a:alpha val="43137"/>
                  </a:srgbClr>
                </a:outerShdw>
              </a:effectLst>
            </a:endParaRPr>
          </a:p>
        </p:txBody>
      </p:sp>
      <p:sp>
        <p:nvSpPr>
          <p:cNvPr id="27" name="TextBox 26">
            <a:extLst>
              <a:ext uri="{FF2B5EF4-FFF2-40B4-BE49-F238E27FC236}">
                <a16:creationId xmlns:a16="http://schemas.microsoft.com/office/drawing/2014/main" id="{44E59843-B541-1A72-849C-F3FA3144C14A}"/>
              </a:ext>
            </a:extLst>
          </p:cNvPr>
          <p:cNvSpPr txBox="1"/>
          <p:nvPr/>
        </p:nvSpPr>
        <p:spPr>
          <a:xfrm>
            <a:off x="1971675" y="-951"/>
            <a:ext cx="8248650" cy="923330"/>
          </a:xfrm>
          <a:prstGeom prst="rect">
            <a:avLst/>
          </a:prstGeom>
          <a:noFill/>
        </p:spPr>
        <p:txBody>
          <a:bodyPr wrap="square" rtlCol="0">
            <a:spAutoFit/>
          </a:bodyPr>
          <a:lstStyle/>
          <a:p>
            <a:pPr algn="ctr"/>
            <a:r>
              <a:rPr lang="en-US" sz="5400" b="1" spc="1000" dirty="0">
                <a:solidFill>
                  <a:schemeClr val="accent3">
                    <a:lumMod val="60000"/>
                    <a:lumOff val="40000"/>
                  </a:schemeClr>
                </a:solidFill>
                <a:latin typeface="Bahnschrift SemiBold" panose="020B0502040204020203" pitchFamily="34" charset="0"/>
              </a:rPr>
              <a:t>Objectives</a:t>
            </a:r>
          </a:p>
        </p:txBody>
      </p:sp>
      <p:sp>
        <p:nvSpPr>
          <p:cNvPr id="10" name="Slide Number Placeholder 9">
            <a:extLst>
              <a:ext uri="{FF2B5EF4-FFF2-40B4-BE49-F238E27FC236}">
                <a16:creationId xmlns:a16="http://schemas.microsoft.com/office/drawing/2014/main" id="{7F058FD7-92CB-6A88-AAE4-324EF3791700}"/>
              </a:ext>
            </a:extLst>
          </p:cNvPr>
          <p:cNvSpPr>
            <a:spLocks noGrp="1"/>
          </p:cNvSpPr>
          <p:nvPr>
            <p:ph type="sldNum" sz="quarter" idx="12"/>
          </p:nvPr>
        </p:nvSpPr>
        <p:spPr/>
        <p:txBody>
          <a:bodyPr/>
          <a:lstStyle/>
          <a:p>
            <a:fld id="{C9F38AC5-47C7-4006-A77D-A1B46F51FADA}" type="slidenum">
              <a:rPr lang="en-IN" smtClean="0"/>
              <a:pPr/>
              <a:t>14</a:t>
            </a:fld>
            <a:endParaRPr lang="en-IN" dirty="0"/>
          </a:p>
        </p:txBody>
      </p:sp>
      <p:sp>
        <p:nvSpPr>
          <p:cNvPr id="2" name="TextBox 1">
            <a:extLst>
              <a:ext uri="{FF2B5EF4-FFF2-40B4-BE49-F238E27FC236}">
                <a16:creationId xmlns:a16="http://schemas.microsoft.com/office/drawing/2014/main" id="{D24E1F63-7364-97D3-35D6-0104B160F3AE}"/>
              </a:ext>
            </a:extLst>
          </p:cNvPr>
          <p:cNvSpPr txBox="1"/>
          <p:nvPr/>
        </p:nvSpPr>
        <p:spPr>
          <a:xfrm>
            <a:off x="327575" y="1194441"/>
            <a:ext cx="7156301" cy="5139869"/>
          </a:xfrm>
          <a:prstGeom prst="rect">
            <a:avLst/>
          </a:prstGeom>
          <a:noFill/>
        </p:spPr>
        <p:txBody>
          <a:bodyPr wrap="square">
            <a:spAutoFit/>
          </a:bodyPr>
          <a:lstStyle/>
          <a:p>
            <a:pPr marR="0" lvl="0" algn="l" rtl="0">
              <a:spcBef>
                <a:spcPts val="0"/>
              </a:spcBef>
              <a:spcAft>
                <a:spcPts val="0"/>
              </a:spcAft>
              <a:buClr>
                <a:srgbClr val="00F000"/>
              </a:buClr>
            </a:pPr>
            <a:r>
              <a:rPr lang="en-US" sz="2400" b="1" dirty="0">
                <a:solidFill>
                  <a:schemeClr val="bg1"/>
                </a:solidFill>
                <a:latin typeface="Bahnschrift SemiBold" panose="020B0502040204020203" pitchFamily="34" charset="0"/>
                <a:ea typeface="Arial"/>
                <a:cs typeface="Arial"/>
                <a:sym typeface="Arial"/>
              </a:rPr>
              <a:t>Develop an Automatic Speech Recognition system:</a:t>
            </a:r>
          </a:p>
          <a:p>
            <a:pPr marR="0" lvl="0" algn="l" rtl="0">
              <a:spcBef>
                <a:spcPts val="0"/>
              </a:spcBef>
              <a:spcAft>
                <a:spcPts val="0"/>
              </a:spcAft>
              <a:buClr>
                <a:srgbClr val="00F000"/>
              </a:buClr>
            </a:pPr>
            <a:endParaRPr lang="en-US" sz="2400" b="1" dirty="0">
              <a:solidFill>
                <a:schemeClr val="bg1"/>
              </a:solidFill>
              <a:latin typeface="Bahnschrift SemiBold" panose="020B0502040204020203" pitchFamily="34" charset="0"/>
              <a:ea typeface="Arial"/>
              <a:cs typeface="Arial"/>
              <a:sym typeface="Arial"/>
            </a:endParaRP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bg1"/>
                </a:solidFill>
                <a:latin typeface="Bahnschrift SemiBold" panose="020B0502040204020203" pitchFamily="34" charset="0"/>
                <a:ea typeface="Times New Roman" panose="02020603050405020304" pitchFamily="18" charset="0"/>
              </a:rPr>
              <a:t>Takes speech and converts it into transcription text.</a:t>
            </a: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endParaRPr lang="en-US" sz="2400" b="1" dirty="0">
              <a:solidFill>
                <a:schemeClr val="bg1"/>
              </a:solidFill>
              <a:latin typeface="Bahnschrift SemiBold" panose="020B0502040204020203" pitchFamily="34" charset="0"/>
              <a:ea typeface="Times New Roman" panose="02020603050405020304" pitchFamily="18" charset="0"/>
            </a:endParaRP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bg1"/>
                </a:solidFill>
                <a:latin typeface="Bahnschrift SemiBold" panose="020B0502040204020203" pitchFamily="34" charset="0"/>
                <a:ea typeface="Times New Roman" panose="02020603050405020304" pitchFamily="18" charset="0"/>
              </a:rPr>
              <a:t>R</a:t>
            </a:r>
            <a:r>
              <a:rPr lang="en-US" sz="2400" b="1" dirty="0">
                <a:solidFill>
                  <a:schemeClr val="bg1"/>
                </a:solidFill>
                <a:effectLst/>
                <a:latin typeface="Bahnschrift SemiBold" panose="020B0502040204020203" pitchFamily="34" charset="0"/>
                <a:ea typeface="Times New Roman" panose="02020603050405020304" pitchFamily="18" charset="0"/>
              </a:rPr>
              <a:t>ecognizes speech.</a:t>
            </a: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endParaRPr lang="en-US" sz="2400" b="1" dirty="0">
              <a:solidFill>
                <a:schemeClr val="bg1"/>
              </a:solidFill>
              <a:effectLst/>
              <a:latin typeface="Bahnschrift SemiBold" panose="020B0502040204020203" pitchFamily="34" charset="0"/>
              <a:ea typeface="Times New Roman" panose="02020603050405020304" pitchFamily="18" charset="0"/>
            </a:endParaRP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bg1"/>
                </a:solidFill>
                <a:latin typeface="Bahnschrift SemiBold" panose="020B0502040204020203" pitchFamily="34" charset="0"/>
                <a:ea typeface="Times New Roman" panose="02020603050405020304" pitchFamily="18" charset="0"/>
              </a:rPr>
              <a:t>C</a:t>
            </a:r>
            <a:r>
              <a:rPr lang="en-US" sz="2400" b="1" dirty="0">
                <a:solidFill>
                  <a:schemeClr val="bg1"/>
                </a:solidFill>
                <a:effectLst/>
                <a:latin typeface="Bahnschrift SemiBold" panose="020B0502040204020203" pitchFamily="34" charset="0"/>
                <a:ea typeface="Times New Roman" panose="02020603050405020304" pitchFamily="18" charset="0"/>
              </a:rPr>
              <a:t>orrects speech with lisps and stuttering in</a:t>
            </a:r>
            <a:r>
              <a:rPr lang="en-US" sz="2400" b="1" dirty="0">
                <a:solidFill>
                  <a:schemeClr val="bg1"/>
                </a:solidFill>
                <a:latin typeface="Bahnschrift SemiBold" panose="020B0502040204020203" pitchFamily="34" charset="0"/>
                <a:ea typeface="Times New Roman" panose="02020603050405020304" pitchFamily="18" charset="0"/>
              </a:rPr>
              <a:t> </a:t>
            </a:r>
            <a:r>
              <a:rPr lang="en-US" sz="2400" b="1" dirty="0">
                <a:solidFill>
                  <a:schemeClr val="bg1"/>
                </a:solidFill>
                <a:effectLst/>
                <a:latin typeface="Bahnschrift SemiBold" panose="020B0502040204020203" pitchFamily="34" charset="0"/>
                <a:ea typeface="Times New Roman" panose="02020603050405020304" pitchFamily="18" charset="0"/>
              </a:rPr>
              <a:t>real-time.</a:t>
            </a: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endParaRPr lang="en-US" sz="2400" b="1" dirty="0">
              <a:solidFill>
                <a:schemeClr val="bg1"/>
              </a:solidFill>
              <a:effectLst/>
              <a:latin typeface="Bahnschrift SemiBold" panose="020B0502040204020203" pitchFamily="34" charset="0"/>
              <a:ea typeface="Times New Roman" panose="02020603050405020304" pitchFamily="18" charset="0"/>
            </a:endParaRP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bg1"/>
                </a:solidFill>
                <a:latin typeface="Bahnschrift SemiBold" panose="020B0502040204020203" pitchFamily="34" charset="0"/>
                <a:ea typeface="Times New Roman" panose="02020603050405020304" pitchFamily="18" charset="0"/>
              </a:rPr>
              <a:t>E</a:t>
            </a:r>
            <a:r>
              <a:rPr lang="en-US" sz="2400" b="1" dirty="0">
                <a:solidFill>
                  <a:schemeClr val="bg1"/>
                </a:solidFill>
                <a:effectLst/>
                <a:latin typeface="Bahnschrift SemiBold" panose="020B0502040204020203" pitchFamily="34" charset="0"/>
                <a:ea typeface="Times New Roman" panose="02020603050405020304" pitchFamily="18" charset="0"/>
              </a:rPr>
              <a:t>nhances the accessibility and inclusivity of </a:t>
            </a:r>
            <a:r>
              <a:rPr lang="en-US" sz="2400" dirty="0">
                <a:solidFill>
                  <a:schemeClr val="bg1"/>
                </a:solidFill>
                <a:effectLst/>
                <a:latin typeface="Bahnschrift SemiBold" panose="020B0502040204020203" pitchFamily="34" charset="0"/>
                <a:ea typeface="Times New Roman" panose="02020603050405020304" pitchFamily="18" charset="0"/>
              </a:rPr>
              <a:t>the</a:t>
            </a:r>
            <a:r>
              <a:rPr lang="en-US" sz="2400" b="1" dirty="0">
                <a:solidFill>
                  <a:srgbClr val="F5A700"/>
                </a:solidFill>
                <a:effectLst/>
                <a:latin typeface="Bahnschrift SemiBold" panose="020B0502040204020203" pitchFamily="34" charset="0"/>
                <a:ea typeface="Times New Roman" panose="02020603050405020304" pitchFamily="18" charset="0"/>
              </a:rPr>
              <a:t> </a:t>
            </a:r>
            <a:r>
              <a:rPr lang="en-US" sz="2400" b="1" dirty="0">
                <a:solidFill>
                  <a:schemeClr val="bg1"/>
                </a:solidFill>
                <a:effectLst/>
                <a:latin typeface="Bahnschrift SemiBold" panose="020B0502040204020203" pitchFamily="34" charset="0"/>
                <a:ea typeface="Times New Roman" panose="02020603050405020304" pitchFamily="18" charset="0"/>
              </a:rPr>
              <a:t>technology by providing accurate transcriptions for individuals with speech impediments.</a:t>
            </a:r>
            <a:endParaRPr lang="en-US" dirty="0">
              <a:latin typeface="Bahnschrift SemiBold" panose="020B0502040204020203" pitchFamily="34" charset="0"/>
            </a:endParaRPr>
          </a:p>
          <a:p>
            <a:pPr marL="0" marR="0" lvl="0" indent="0" algn="l" rtl="0">
              <a:spcBef>
                <a:spcPts val="0"/>
              </a:spcBef>
              <a:spcAft>
                <a:spcPts val="0"/>
              </a:spcAft>
              <a:buNone/>
            </a:pPr>
            <a:r>
              <a:rPr lang="en-US" sz="1600" b="1" dirty="0">
                <a:solidFill>
                  <a:schemeClr val="lt1"/>
                </a:solidFill>
                <a:latin typeface="Bahnschrift SemiBold" panose="020B0502040204020203" pitchFamily="34" charset="0"/>
                <a:ea typeface="Arial"/>
                <a:cs typeface="Arial"/>
                <a:sym typeface="Arial"/>
              </a:rPr>
              <a:t>    </a:t>
            </a:r>
          </a:p>
        </p:txBody>
      </p:sp>
      <p:pic>
        <p:nvPicPr>
          <p:cNvPr id="3" name="Picture 2" descr="What's the Deal with Automatic Speech Recognition?">
            <a:extLst>
              <a:ext uri="{FF2B5EF4-FFF2-40B4-BE49-F238E27FC236}">
                <a16:creationId xmlns:a16="http://schemas.microsoft.com/office/drawing/2014/main" id="{86DDB74C-4413-30B7-4682-ABE0EC1FB0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67" r="18356"/>
          <a:stretch/>
        </p:blipFill>
        <p:spPr bwMode="auto">
          <a:xfrm>
            <a:off x="7567037" y="1220005"/>
            <a:ext cx="4553757" cy="46507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977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a:bodyPr>
          <a:lstStyle/>
          <a:p>
            <a:r>
              <a:rPr lang="en-US" sz="8000" spc="1000" dirty="0">
                <a:solidFill>
                  <a:schemeClr val="accent3">
                    <a:lumMod val="60000"/>
                    <a:lumOff val="40000"/>
                  </a:schemeClr>
                </a:solidFill>
                <a:latin typeface="Agency FB" panose="020B0503020202020204" pitchFamily="34" charset="0"/>
              </a:rPr>
              <a:t>RELATED WORKS</a:t>
            </a:r>
            <a:endParaRPr lang="en-US" spc="1000" dirty="0">
              <a:solidFill>
                <a:schemeClr val="accent3">
                  <a:lumMod val="60000"/>
                  <a:lumOff val="40000"/>
                </a:schemeClr>
              </a:solidFill>
              <a:latin typeface="Agency FB" panose="020B0503020202020204" pitchFamily="34" charset="0"/>
            </a:endParaRP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15</a:t>
            </a:fld>
            <a:endParaRPr lang="en-US" dirty="0"/>
          </a:p>
        </p:txBody>
      </p:sp>
    </p:spTree>
    <p:extLst>
      <p:ext uri="{BB962C8B-B14F-4D97-AF65-F5344CB8AC3E}">
        <p14:creationId xmlns:p14="http://schemas.microsoft.com/office/powerpoint/2010/main" val="14403802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5891DE-283E-30D6-725D-A5C114359B26}"/>
              </a:ext>
            </a:extLst>
          </p:cNvPr>
          <p:cNvSpPr txBox="1"/>
          <p:nvPr/>
        </p:nvSpPr>
        <p:spPr>
          <a:xfrm>
            <a:off x="182533" y="1105624"/>
            <a:ext cx="7848600" cy="800219"/>
          </a:xfrm>
          <a:prstGeom prst="rect">
            <a:avLst/>
          </a:prstGeom>
          <a:noFill/>
        </p:spPr>
        <p:txBody>
          <a:bodyPr wrap="square" rtlCol="0">
            <a:spAutoFit/>
          </a:bodyPr>
          <a:lstStyle/>
          <a:p>
            <a:r>
              <a:rPr lang="en-US" dirty="0"/>
              <a:t>G</a:t>
            </a:r>
          </a:p>
          <a:p>
            <a:endParaRPr lang="en-US" sz="2800" dirty="0">
              <a:solidFill>
                <a:schemeClr val="bg1"/>
              </a:solidFill>
            </a:endParaRPr>
          </a:p>
        </p:txBody>
      </p:sp>
      <p:sp>
        <p:nvSpPr>
          <p:cNvPr id="12" name="Slide Number Placeholder 11">
            <a:extLst>
              <a:ext uri="{FF2B5EF4-FFF2-40B4-BE49-F238E27FC236}">
                <a16:creationId xmlns:a16="http://schemas.microsoft.com/office/drawing/2014/main" id="{C09A65BD-F21C-9CF6-72D6-C721EFB2274A}"/>
              </a:ext>
            </a:extLst>
          </p:cNvPr>
          <p:cNvSpPr>
            <a:spLocks noGrp="1"/>
          </p:cNvSpPr>
          <p:nvPr>
            <p:ph type="sldNum" sz="quarter" idx="12"/>
          </p:nvPr>
        </p:nvSpPr>
        <p:spPr/>
        <p:txBody>
          <a:bodyPr/>
          <a:lstStyle/>
          <a:p>
            <a:fld id="{C9F38AC5-47C7-4006-A77D-A1B46F51FADA}" type="slidenum">
              <a:rPr lang="en-IN" smtClean="0"/>
              <a:pPr/>
              <a:t>16</a:t>
            </a:fld>
            <a:endParaRPr lang="en-IN" dirty="0"/>
          </a:p>
        </p:txBody>
      </p:sp>
      <p:graphicFrame>
        <p:nvGraphicFramePr>
          <p:cNvPr id="4" name="Table 3">
            <a:extLst>
              <a:ext uri="{FF2B5EF4-FFF2-40B4-BE49-F238E27FC236}">
                <a16:creationId xmlns:a16="http://schemas.microsoft.com/office/drawing/2014/main" id="{2F5FC83F-3C37-A79F-C11F-84B575BDDBEC}"/>
              </a:ext>
            </a:extLst>
          </p:cNvPr>
          <p:cNvGraphicFramePr>
            <a:graphicFrameLocks noGrp="1"/>
          </p:cNvGraphicFramePr>
          <p:nvPr>
            <p:extLst>
              <p:ext uri="{D42A27DB-BD31-4B8C-83A1-F6EECF244321}">
                <p14:modId xmlns:p14="http://schemas.microsoft.com/office/powerpoint/2010/main" val="3501506339"/>
              </p:ext>
            </p:extLst>
          </p:nvPr>
        </p:nvGraphicFramePr>
        <p:xfrm>
          <a:off x="185579" y="152376"/>
          <a:ext cx="11823888" cy="6553248"/>
        </p:xfrm>
        <a:graphic>
          <a:graphicData uri="http://schemas.openxmlformats.org/drawingml/2006/table">
            <a:tbl>
              <a:tblPr firstRow="1" bandRow="1">
                <a:tableStyleId>{0660B408-B3CF-4A94-85FC-2B1E0A45F4A2}</a:tableStyleId>
              </a:tblPr>
              <a:tblGrid>
                <a:gridCol w="1106890">
                  <a:extLst>
                    <a:ext uri="{9D8B030D-6E8A-4147-A177-3AD203B41FA5}">
                      <a16:colId xmlns:a16="http://schemas.microsoft.com/office/drawing/2014/main" val="1238146359"/>
                    </a:ext>
                  </a:extLst>
                </a:gridCol>
                <a:gridCol w="2746871">
                  <a:extLst>
                    <a:ext uri="{9D8B030D-6E8A-4147-A177-3AD203B41FA5}">
                      <a16:colId xmlns:a16="http://schemas.microsoft.com/office/drawing/2014/main" val="1281264383"/>
                    </a:ext>
                  </a:extLst>
                </a:gridCol>
                <a:gridCol w="2053729">
                  <a:extLst>
                    <a:ext uri="{9D8B030D-6E8A-4147-A177-3AD203B41FA5}">
                      <a16:colId xmlns:a16="http://schemas.microsoft.com/office/drawing/2014/main" val="1857150335"/>
                    </a:ext>
                  </a:extLst>
                </a:gridCol>
                <a:gridCol w="2058807">
                  <a:extLst>
                    <a:ext uri="{9D8B030D-6E8A-4147-A177-3AD203B41FA5}">
                      <a16:colId xmlns:a16="http://schemas.microsoft.com/office/drawing/2014/main" val="3750935374"/>
                    </a:ext>
                  </a:extLst>
                </a:gridCol>
                <a:gridCol w="1373864">
                  <a:extLst>
                    <a:ext uri="{9D8B030D-6E8A-4147-A177-3AD203B41FA5}">
                      <a16:colId xmlns:a16="http://schemas.microsoft.com/office/drawing/2014/main" val="942672068"/>
                    </a:ext>
                  </a:extLst>
                </a:gridCol>
                <a:gridCol w="2483727">
                  <a:extLst>
                    <a:ext uri="{9D8B030D-6E8A-4147-A177-3AD203B41FA5}">
                      <a16:colId xmlns:a16="http://schemas.microsoft.com/office/drawing/2014/main" val="19485645"/>
                    </a:ext>
                  </a:extLst>
                </a:gridCol>
              </a:tblGrid>
              <a:tr h="398323">
                <a:tc>
                  <a:txBody>
                    <a:bodyPr/>
                    <a:lstStyle/>
                    <a:p>
                      <a:pPr algn="ctr"/>
                      <a:r>
                        <a:rPr lang="en-GB" sz="1600" dirty="0">
                          <a:latin typeface="Times New Roman" panose="02020603050405020304" pitchFamily="18" charset="0"/>
                          <a:cs typeface="Times New Roman" panose="02020603050405020304" pitchFamily="18" charset="0"/>
                        </a:rPr>
                        <a:t>Reference</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Dataset</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Preprocessing</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Feature Extraction</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Model</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Evaluation</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3538443451"/>
                  </a:ext>
                </a:extLst>
              </a:tr>
              <a:tr h="896228">
                <a:tc>
                  <a:txBody>
                    <a:bodyPr/>
                    <a:lstStyle/>
                    <a:p>
                      <a:pPr algn="ctr"/>
                      <a:r>
                        <a:rPr lang="en-GB" sz="1200" i="0" dirty="0">
                          <a:latin typeface="Times New Roman" panose="02020603050405020304" pitchFamily="18" charset="0"/>
                          <a:cs typeface="Times New Roman" panose="02020603050405020304" pitchFamily="18" charset="0"/>
                        </a:rPr>
                        <a:t>[1]</a:t>
                      </a:r>
                    </a:p>
                    <a:p>
                      <a:pPr algn="ctr"/>
                      <a:r>
                        <a:rPr lang="en-GB" sz="1200" i="1" dirty="0">
                          <a:latin typeface="Times New Roman" panose="02020603050405020304" pitchFamily="18" charset="0"/>
                          <a:cs typeface="Times New Roman" panose="02020603050405020304" pitchFamily="18" charset="0"/>
                        </a:rPr>
                        <a:t>(2023)</a:t>
                      </a:r>
                      <a:endParaRPr lang="en-US" sz="1200" i="1"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LibriSpeech</a:t>
                      </a:r>
                      <a:endParaRPr lang="en-GB" sz="12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Aishell-1</a:t>
                      </a:r>
                    </a:p>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WenetSpeech</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Down sampling</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Normalization</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Log-Scaling</a:t>
                      </a:r>
                    </a:p>
                  </a:txBody>
                  <a:tcPr anchor="ctr">
                    <a:lnL>
                      <a:noFill/>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Spectrogram / Mel-Spectrogram</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indent="-171450" algn="l">
                        <a:buFont typeface="Arial" panose="020B0604020202020204" pitchFamily="34" charset="0"/>
                        <a:buChar char="•"/>
                      </a:pPr>
                      <a:r>
                        <a:rPr lang="da-DK" sz="1200" b="1" dirty="0">
                          <a:latin typeface="Times New Roman" panose="02020603050405020304" pitchFamily="18" charset="0"/>
                          <a:cs typeface="Times New Roman" panose="02020603050405020304" pitchFamily="18" charset="0"/>
                        </a:rPr>
                        <a:t>ZIPFORMER</a:t>
                      </a:r>
                    </a:p>
                    <a:p>
                      <a:pPr marL="171450" indent="-171450" algn="l">
                        <a:buFont typeface="Arial" panose="020B0604020202020204" pitchFamily="34" charset="0"/>
                        <a:buChar char="•"/>
                      </a:pPr>
                      <a:r>
                        <a:rPr lang="da-DK" sz="1200" b="0" dirty="0">
                          <a:latin typeface="Times New Roman" panose="02020603050405020304" pitchFamily="18" charset="0"/>
                          <a:cs typeface="Times New Roman" panose="02020603050405020304" pitchFamily="18" charset="0"/>
                        </a:rPr>
                        <a:t>E-Branchformer</a:t>
                      </a:r>
                    </a:p>
                    <a:p>
                      <a:pPr marL="171450" indent="-171450" algn="l">
                        <a:buFont typeface="Arial" panose="020B0604020202020204" pitchFamily="34" charset="0"/>
                        <a:buChar char="•"/>
                      </a:pPr>
                      <a:r>
                        <a:rPr lang="da-DK" sz="1200" b="0" dirty="0">
                          <a:latin typeface="Times New Roman" panose="02020603050405020304" pitchFamily="18" charset="0"/>
                          <a:cs typeface="Times New Roman" panose="02020603050405020304" pitchFamily="18" charset="0"/>
                        </a:rPr>
                        <a:t>Conformer</a:t>
                      </a:r>
                    </a:p>
                    <a:p>
                      <a:pPr marL="171450" indent="-171450" algn="l">
                        <a:buFont typeface="Arial" panose="020B0604020202020204" pitchFamily="34" charset="0"/>
                        <a:buChar char="•"/>
                      </a:pPr>
                      <a:r>
                        <a:rPr lang="da-DK" sz="1200" b="0" dirty="0">
                          <a:latin typeface="Times New Roman" panose="02020603050405020304" pitchFamily="18" charset="0"/>
                          <a:cs typeface="Times New Roman" panose="02020603050405020304" pitchFamily="18" charset="0"/>
                        </a:rPr>
                        <a:t>SqueezeFormer</a:t>
                      </a:r>
                    </a:p>
                  </a:txBody>
                  <a:tcPr anchor="ctr">
                    <a:lnL>
                      <a:noFill/>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a:r>
                        <a:rPr lang="en-GB" sz="1200" dirty="0">
                          <a:latin typeface="Times New Roman" panose="02020603050405020304" pitchFamily="18" charset="0"/>
                          <a:cs typeface="Times New Roman" panose="02020603050405020304" pitchFamily="18" charset="0"/>
                        </a:rPr>
                        <a:t>WER (ZIPFORMER) = 4.38</a:t>
                      </a:r>
                    </a:p>
                    <a:p>
                      <a:pPr algn="l"/>
                      <a:r>
                        <a:rPr lang="en-GB" sz="1200" dirty="0">
                          <a:latin typeface="Times New Roman" panose="02020603050405020304" pitchFamily="18" charset="0"/>
                          <a:cs typeface="Times New Roman" panose="02020603050405020304" pitchFamily="18" charset="0"/>
                        </a:rPr>
                        <a:t>WER (E-</a:t>
                      </a:r>
                      <a:r>
                        <a:rPr lang="en-GB" sz="1200" dirty="0" err="1">
                          <a:latin typeface="Times New Roman" panose="02020603050405020304" pitchFamily="18" charset="0"/>
                          <a:cs typeface="Times New Roman" panose="02020603050405020304" pitchFamily="18" charset="0"/>
                        </a:rPr>
                        <a:t>Branchformer</a:t>
                      </a:r>
                      <a:r>
                        <a:rPr lang="en-GB" sz="1200" dirty="0">
                          <a:latin typeface="Times New Roman" panose="02020603050405020304" pitchFamily="18" charset="0"/>
                          <a:cs typeface="Times New Roman" panose="02020603050405020304" pitchFamily="18" charset="0"/>
                        </a:rPr>
                        <a:t>) = 4.55</a:t>
                      </a:r>
                    </a:p>
                    <a:p>
                      <a:pPr algn="l"/>
                      <a:r>
                        <a:rPr lang="en-GB" sz="1200" dirty="0">
                          <a:latin typeface="Times New Roman" panose="02020603050405020304" pitchFamily="18" charset="0"/>
                          <a:cs typeface="Times New Roman" panose="02020603050405020304" pitchFamily="18" charset="0"/>
                        </a:rPr>
                        <a:t>WER (Conformer) = 5.55</a:t>
                      </a:r>
                    </a:p>
                    <a:p>
                      <a:pPr algn="l"/>
                      <a:r>
                        <a:rPr lang="en-GB" sz="1200" dirty="0">
                          <a:latin typeface="Times New Roman" panose="02020603050405020304" pitchFamily="18" charset="0"/>
                          <a:cs typeface="Times New Roman" panose="02020603050405020304" pitchFamily="18" charset="0"/>
                        </a:rPr>
                        <a:t>WER (</a:t>
                      </a:r>
                      <a:r>
                        <a:rPr lang="en-GB" sz="1200" dirty="0" err="1">
                          <a:latin typeface="Times New Roman" panose="02020603050405020304" pitchFamily="18" charset="0"/>
                          <a:cs typeface="Times New Roman" panose="02020603050405020304" pitchFamily="18" charset="0"/>
                        </a:rPr>
                        <a:t>SqueezeFormer</a:t>
                      </a:r>
                      <a:r>
                        <a:rPr lang="en-GB" sz="1200" dirty="0">
                          <a:latin typeface="Times New Roman" panose="02020603050405020304" pitchFamily="18" charset="0"/>
                          <a:cs typeface="Times New Roman" panose="02020603050405020304" pitchFamily="18" charset="0"/>
                        </a:rPr>
                        <a:t>) = 5.97</a:t>
                      </a:r>
                      <a:endParaRPr lang="en-US" sz="1200" dirty="0">
                        <a:latin typeface="Times New Roman" panose="02020603050405020304" pitchFamily="18" charset="0"/>
                        <a:cs typeface="Times New Roman" panose="02020603050405020304" pitchFamily="18" charset="0"/>
                      </a:endParaRPr>
                    </a:p>
                  </a:txBody>
                  <a:tcPr anchor="ctr">
                    <a:lnL>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881760350"/>
                  </a:ext>
                </a:extLst>
              </a:tr>
              <a:tr h="896228">
                <a:tc>
                  <a:txBody>
                    <a:bodyPr/>
                    <a:lstStyle/>
                    <a:p>
                      <a:pPr algn="ctr"/>
                      <a:r>
                        <a:rPr lang="en-GB" sz="1200" dirty="0">
                          <a:latin typeface="Times New Roman" panose="02020603050405020304" pitchFamily="18" charset="0"/>
                          <a:cs typeface="Times New Roman" panose="02020603050405020304" pitchFamily="18" charset="0"/>
                        </a:rPr>
                        <a:t>[2]</a:t>
                      </a:r>
                    </a:p>
                    <a:p>
                      <a:pPr algn="ctr"/>
                      <a:r>
                        <a:rPr lang="en-GB" sz="1200" i="1" dirty="0">
                          <a:latin typeface="Times New Roman" panose="02020603050405020304" pitchFamily="18" charset="0"/>
                          <a:cs typeface="Times New Roman" panose="02020603050405020304" pitchFamily="18" charset="0"/>
                        </a:rPr>
                        <a:t>(2023)</a:t>
                      </a:r>
                      <a:endParaRPr lang="en-US" sz="1200" i="1"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Common Voice Corpus</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L2-ARCTIC</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rtl="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Normalization</a:t>
                      </a:r>
                    </a:p>
                    <a:p>
                      <a:pPr marL="171450" indent="-171450" algn="l" rtl="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Log-Scaling</a:t>
                      </a:r>
                    </a:p>
                    <a:p>
                      <a:pPr marL="171450" indent="-171450" algn="l" rtl="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Codebook Mapping (Discretization)</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imes New Roman" panose="02020603050405020304" pitchFamily="18" charset="0"/>
                          <a:cs typeface="Times New Roman" panose="02020603050405020304" pitchFamily="18" charset="0"/>
                        </a:rPr>
                        <a:t>Spectrogram / Mel-Spectrogram</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buFont typeface="Arial" panose="020B0604020202020204" pitchFamily="34" charset="0"/>
                        <a:buChar char="•"/>
                      </a:pPr>
                      <a:r>
                        <a:rPr lang="en-GB" sz="1200" b="1" dirty="0">
                          <a:latin typeface="Times New Roman" panose="02020603050405020304" pitchFamily="18" charset="0"/>
                          <a:cs typeface="Times New Roman" panose="02020603050405020304" pitchFamily="18" charset="0"/>
                        </a:rPr>
                        <a:t>Codebook Attend</a:t>
                      </a:r>
                    </a:p>
                    <a:p>
                      <a:pPr marL="171450" indent="-171450" algn="l">
                        <a:buFont typeface="Arial" panose="020B0604020202020204" pitchFamily="34" charset="0"/>
                        <a:buChar char="•"/>
                      </a:pPr>
                      <a:r>
                        <a:rPr lang="en-GB" sz="1200" b="0" dirty="0">
                          <a:latin typeface="Times New Roman" panose="02020603050405020304" pitchFamily="18" charset="0"/>
                          <a:cs typeface="Times New Roman" panose="02020603050405020304" pitchFamily="18" charset="0"/>
                        </a:rPr>
                        <a:t>DAT</a:t>
                      </a:r>
                    </a:p>
                    <a:p>
                      <a:pPr marL="171450" indent="-171450" algn="l">
                        <a:buFont typeface="Arial" panose="020B0604020202020204" pitchFamily="34" charset="0"/>
                        <a:buChar char="•"/>
                      </a:pPr>
                      <a:r>
                        <a:rPr lang="en-GB" sz="1200" b="0" dirty="0">
                          <a:latin typeface="Times New Roman" panose="02020603050405020304" pitchFamily="18" charset="0"/>
                          <a:cs typeface="Times New Roman" panose="02020603050405020304" pitchFamily="18" charset="0"/>
                        </a:rPr>
                        <a:t>MTL</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200" dirty="0">
                          <a:latin typeface="Times New Roman" panose="02020603050405020304" pitchFamily="18" charset="0"/>
                          <a:cs typeface="Times New Roman" panose="02020603050405020304" pitchFamily="18" charset="0"/>
                        </a:rPr>
                        <a:t>WER (Codebook Attend) = 18.2</a:t>
                      </a:r>
                    </a:p>
                    <a:p>
                      <a:pPr algn="l"/>
                      <a:r>
                        <a:rPr lang="en-GB" sz="1200" dirty="0">
                          <a:latin typeface="Times New Roman" panose="02020603050405020304" pitchFamily="18" charset="0"/>
                          <a:cs typeface="Times New Roman" panose="02020603050405020304" pitchFamily="18" charset="0"/>
                        </a:rPr>
                        <a:t>WER (DAT) = 18.7</a:t>
                      </a:r>
                    </a:p>
                    <a:p>
                      <a:pPr algn="l"/>
                      <a:r>
                        <a:rPr lang="en-GB" sz="1200" dirty="0">
                          <a:latin typeface="Times New Roman" panose="02020603050405020304" pitchFamily="18" charset="0"/>
                          <a:cs typeface="Times New Roman" panose="02020603050405020304" pitchFamily="18" charset="0"/>
                        </a:rPr>
                        <a:t>WER (MTL) = 18.9</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4150277"/>
                  </a:ext>
                </a:extLst>
              </a:tr>
              <a:tr h="896228">
                <a:tc>
                  <a:txBody>
                    <a:bodyPr/>
                    <a:lstStyle/>
                    <a:p>
                      <a:pPr algn="ctr"/>
                      <a:r>
                        <a:rPr lang="en-GB" sz="1200" i="0" dirty="0">
                          <a:latin typeface="Times New Roman" panose="02020603050405020304" pitchFamily="18" charset="0"/>
                          <a:cs typeface="Times New Roman" panose="02020603050405020304" pitchFamily="18" charset="0"/>
                        </a:rPr>
                        <a:t>[3]</a:t>
                      </a:r>
                    </a:p>
                    <a:p>
                      <a:pPr algn="ctr"/>
                      <a:r>
                        <a:rPr lang="en-GB" sz="1200" i="1" dirty="0">
                          <a:latin typeface="Times New Roman" panose="02020603050405020304" pitchFamily="18" charset="0"/>
                          <a:cs typeface="Times New Roman" panose="02020603050405020304" pitchFamily="18" charset="0"/>
                        </a:rPr>
                        <a:t>(2023)</a:t>
                      </a:r>
                      <a:endParaRPr lang="en-US" sz="1200" i="1"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Multi-Genre Broadcast</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QASR corpus</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Arabic Speech Corpus</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Classical Arabic Text-to-Speech Corpus</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Punctuation Marks Removal</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Audio Sampling</a:t>
                      </a:r>
                    </a:p>
                    <a:p>
                      <a:pPr marL="171450" indent="-171450" algn="l">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imes New Roman" panose="02020603050405020304" pitchFamily="18" charset="0"/>
                          <a:cs typeface="Times New Roman" panose="02020603050405020304" pitchFamily="18" charset="0"/>
                        </a:rPr>
                        <a:t>Mel-Frequency Cepstral Coefficients</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Log Mel-filter banks</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indent="-171450" algn="l">
                        <a:buFont typeface="Arial" panose="020B0604020202020204" pitchFamily="34" charset="0"/>
                        <a:buChar char="•"/>
                      </a:pPr>
                      <a:r>
                        <a:rPr lang="en-GB" sz="1200" b="1" dirty="0" err="1">
                          <a:latin typeface="Times New Roman" panose="02020603050405020304" pitchFamily="18" charset="0"/>
                          <a:cs typeface="Times New Roman" panose="02020603050405020304" pitchFamily="18" charset="0"/>
                        </a:rPr>
                        <a:t>ArTST</a:t>
                      </a:r>
                      <a:endParaRPr lang="en-GB" sz="1200" b="1"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GB" sz="1200" b="0" dirty="0">
                          <a:latin typeface="Times New Roman" panose="02020603050405020304" pitchFamily="18" charset="0"/>
                          <a:cs typeface="Times New Roman" panose="02020603050405020304" pitchFamily="18" charset="0"/>
                        </a:rPr>
                        <a:t>SpeechT5</a:t>
                      </a:r>
                      <a:endParaRPr lang="en-US" sz="1200" b="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a:r>
                        <a:rPr lang="en-US" sz="1200" dirty="0">
                          <a:latin typeface="Times New Roman" panose="02020603050405020304" pitchFamily="18" charset="0"/>
                          <a:cs typeface="Times New Roman" panose="02020603050405020304" pitchFamily="18" charset="0"/>
                        </a:rPr>
                        <a:t>WER (</a:t>
                      </a:r>
                      <a:r>
                        <a:rPr lang="en-US" sz="1200" dirty="0" err="1">
                          <a:latin typeface="Times New Roman" panose="02020603050405020304" pitchFamily="18" charset="0"/>
                          <a:cs typeface="Times New Roman" panose="02020603050405020304" pitchFamily="18" charset="0"/>
                        </a:rPr>
                        <a:t>ArTST</a:t>
                      </a:r>
                      <a:r>
                        <a:rPr lang="en-US" sz="1200" dirty="0">
                          <a:latin typeface="Times New Roman" panose="02020603050405020304" pitchFamily="18" charset="0"/>
                          <a:cs typeface="Times New Roman" panose="02020603050405020304" pitchFamily="18" charset="0"/>
                        </a:rPr>
                        <a:t>) = 17.27%</a:t>
                      </a:r>
                    </a:p>
                    <a:p>
                      <a:pPr algn="l"/>
                      <a:r>
                        <a:rPr lang="en-US" sz="1200" dirty="0">
                          <a:latin typeface="Times New Roman" panose="02020603050405020304" pitchFamily="18" charset="0"/>
                          <a:cs typeface="Times New Roman" panose="02020603050405020304" pitchFamily="18" charset="0"/>
                        </a:rPr>
                        <a:t>WER (SpeechT5) = 53.19% </a:t>
                      </a:r>
                    </a:p>
                    <a:p>
                      <a:pPr algn="l"/>
                      <a:r>
                        <a:rPr lang="en-US" sz="1200" dirty="0">
                          <a:latin typeface="Times New Roman" panose="02020603050405020304" pitchFamily="18" charset="0"/>
                          <a:cs typeface="Times New Roman" panose="02020603050405020304" pitchFamily="18" charset="0"/>
                        </a:rPr>
                        <a:t>CER (</a:t>
                      </a:r>
                      <a:r>
                        <a:rPr lang="en-US" sz="1200" dirty="0" err="1">
                          <a:latin typeface="Times New Roman" panose="02020603050405020304" pitchFamily="18" charset="0"/>
                          <a:cs typeface="Times New Roman" panose="02020603050405020304" pitchFamily="18" charset="0"/>
                        </a:rPr>
                        <a:t>ArTST</a:t>
                      </a:r>
                      <a:r>
                        <a:rPr lang="en-US" sz="1200" dirty="0">
                          <a:latin typeface="Times New Roman" panose="02020603050405020304" pitchFamily="18" charset="0"/>
                          <a:cs typeface="Times New Roman" panose="02020603050405020304" pitchFamily="18" charset="0"/>
                        </a:rPr>
                        <a:t>) = 9.99%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CER (SpeechT5) = 19.01%</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578441880"/>
                  </a:ext>
                </a:extLst>
              </a:tr>
              <a:tr h="896228">
                <a:tc>
                  <a:txBody>
                    <a:bodyPr/>
                    <a:lstStyle/>
                    <a:p>
                      <a:pPr algn="ctr"/>
                      <a:r>
                        <a:rPr lang="en-GB" sz="1200" dirty="0">
                          <a:latin typeface="Times New Roman" panose="02020603050405020304" pitchFamily="18" charset="0"/>
                          <a:cs typeface="Times New Roman" panose="02020603050405020304" pitchFamily="18" charset="0"/>
                        </a:rPr>
                        <a:t>[4]</a:t>
                      </a:r>
                    </a:p>
                    <a:p>
                      <a:pPr algn="ctr"/>
                      <a:r>
                        <a:rPr lang="en-US" sz="1200" i="1" dirty="0">
                          <a:latin typeface="Times New Roman" panose="02020603050405020304" pitchFamily="18" charset="0"/>
                          <a:cs typeface="Times New Roman" panose="02020603050405020304" pitchFamily="18" charset="0"/>
                        </a:rPr>
                        <a:t>(2022)</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LibriSpeech</a:t>
                      </a:r>
                      <a:endParaRPr lang="en-GB" sz="12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MuST</a:t>
                      </a:r>
                      <a:r>
                        <a:rPr lang="en-US" sz="1200" dirty="0">
                          <a:latin typeface="Times New Roman" panose="02020603050405020304" pitchFamily="18" charset="0"/>
                          <a:cs typeface="Times New Roman" panose="02020603050405020304" pitchFamily="18" charset="0"/>
                        </a:rPr>
                        <a:t>-C: a Multilingual Speech Translation Corpus</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CoVoST-2 : a Large-Scale Multilingual Speech-To-Text Translation Corpus</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Data Normalization</a:t>
                      </a:r>
                      <a:endParaRPr lang="en-US" sz="12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Speed Perturbation</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Sequence Alignment</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Data Transformation</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Log Mel-filter banks</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FAIRSEQ S2T</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200" dirty="0">
                          <a:latin typeface="Times New Roman" panose="02020603050405020304" pitchFamily="18" charset="0"/>
                          <a:cs typeface="Times New Roman" panose="02020603050405020304" pitchFamily="18" charset="0"/>
                        </a:rPr>
                        <a:t>BLEU = 21.14</a:t>
                      </a:r>
                    </a:p>
                    <a:p>
                      <a:pPr algn="l"/>
                      <a:r>
                        <a:rPr lang="en-GB" sz="1200" dirty="0">
                          <a:latin typeface="Times New Roman" panose="02020603050405020304" pitchFamily="18" charset="0"/>
                          <a:cs typeface="Times New Roman" panose="02020603050405020304" pitchFamily="18" charset="0"/>
                        </a:rPr>
                        <a:t>WER = 3.7</a:t>
                      </a:r>
                      <a:endParaRPr lang="en-US" sz="1200" dirty="0">
                        <a:latin typeface="Times New Roman" panose="02020603050405020304" pitchFamily="18" charset="0"/>
                        <a:cs typeface="Times New Roman" panose="020206030504050203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6467114"/>
                  </a:ext>
                </a:extLst>
              </a:tr>
              <a:tr h="1271681">
                <a:tc>
                  <a:txBody>
                    <a:bodyPr/>
                    <a:lstStyle/>
                    <a:p>
                      <a:pPr algn="ctr"/>
                      <a:r>
                        <a:rPr lang="en-GB" sz="1200" i="0" dirty="0">
                          <a:latin typeface="Times New Roman" panose="02020603050405020304" pitchFamily="18" charset="0"/>
                          <a:cs typeface="Times New Roman" panose="02020603050405020304" pitchFamily="18" charset="0"/>
                        </a:rPr>
                        <a:t>[5]</a:t>
                      </a:r>
                    </a:p>
                    <a:p>
                      <a:pPr algn="ctr"/>
                      <a:r>
                        <a:rPr lang="en-GB" sz="1200" i="1" dirty="0">
                          <a:latin typeface="Times New Roman" panose="02020603050405020304" pitchFamily="18" charset="0"/>
                          <a:cs typeface="Times New Roman" panose="02020603050405020304" pitchFamily="18" charset="0"/>
                        </a:rPr>
                        <a:t>(2022)</a:t>
                      </a:r>
                      <a:endParaRPr lang="en-US" sz="1200" i="1"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LibriSpeech</a:t>
                      </a:r>
                      <a:endParaRPr lang="en-GB" sz="12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MUST-C</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WSJ0 Hipster Ambient Mixtures</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VoxCeleb1</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Background Noise Removal</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Log Mel-filter banks</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171450" indent="-171450" algn="l">
                        <a:buFont typeface="Arial" panose="020B0604020202020204" pitchFamily="34" charset="0"/>
                        <a:buChar char="•"/>
                      </a:pPr>
                      <a:r>
                        <a:rPr lang="en-GB" sz="1200" b="1" dirty="0">
                          <a:latin typeface="Times New Roman" panose="02020603050405020304" pitchFamily="18" charset="0"/>
                          <a:cs typeface="Times New Roman" panose="02020603050405020304" pitchFamily="18" charset="0"/>
                        </a:rPr>
                        <a:t>SpeechT5</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Wav2Vec</a:t>
                      </a:r>
                    </a:p>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HuBERT</a:t>
                      </a:r>
                      <a:endParaRPr lang="en-GB" sz="12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SUPERB</a:t>
                      </a:r>
                    </a:p>
                    <a:p>
                      <a:pPr marL="171450" indent="-171450" algn="l">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SpeechNet</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a:r>
                        <a:rPr lang="en-GB" sz="1200" dirty="0">
                          <a:latin typeface="Times New Roman" panose="02020603050405020304" pitchFamily="18" charset="0"/>
                          <a:cs typeface="Times New Roman" panose="02020603050405020304" pitchFamily="18" charset="0"/>
                        </a:rPr>
                        <a:t>WER (SpeechT5) = 5.8</a:t>
                      </a:r>
                    </a:p>
                    <a:p>
                      <a:pPr algn="l"/>
                      <a:r>
                        <a:rPr lang="en-GB" sz="1200" dirty="0">
                          <a:latin typeface="Times New Roman" panose="02020603050405020304" pitchFamily="18" charset="0"/>
                          <a:cs typeface="Times New Roman" panose="02020603050405020304" pitchFamily="18" charset="0"/>
                        </a:rPr>
                        <a:t>WER (Wav2Vec) = 6.3</a:t>
                      </a:r>
                    </a:p>
                    <a:p>
                      <a:pPr algn="l"/>
                      <a:r>
                        <a:rPr lang="en-GB" sz="1200" dirty="0">
                          <a:latin typeface="Times New Roman" panose="02020603050405020304" pitchFamily="18" charset="0"/>
                          <a:cs typeface="Times New Roman" panose="02020603050405020304" pitchFamily="18" charset="0"/>
                        </a:rPr>
                        <a:t>WER (</a:t>
                      </a:r>
                      <a:r>
                        <a:rPr lang="en-GB" sz="1200" dirty="0" err="1">
                          <a:latin typeface="Times New Roman" panose="02020603050405020304" pitchFamily="18" charset="0"/>
                          <a:cs typeface="Times New Roman" panose="02020603050405020304" pitchFamily="18" charset="0"/>
                        </a:rPr>
                        <a:t>HuBERT</a:t>
                      </a:r>
                      <a:r>
                        <a:rPr lang="en-GB" sz="1200" dirty="0">
                          <a:latin typeface="Times New Roman" panose="02020603050405020304" pitchFamily="18" charset="0"/>
                          <a:cs typeface="Times New Roman" panose="02020603050405020304" pitchFamily="18" charset="0"/>
                        </a:rPr>
                        <a:t>) = 8.1</a:t>
                      </a:r>
                    </a:p>
                    <a:p>
                      <a:pPr algn="l"/>
                      <a:r>
                        <a:rPr lang="en-GB" sz="1200" dirty="0">
                          <a:latin typeface="Times New Roman" panose="02020603050405020304" pitchFamily="18" charset="0"/>
                          <a:cs typeface="Times New Roman" panose="02020603050405020304" pitchFamily="18" charset="0"/>
                        </a:rPr>
                        <a:t>SID (SpeechT5) = 96.49</a:t>
                      </a:r>
                      <a:r>
                        <a:rPr lang="en-US"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SID (SUPERB) = 90.33%</a:t>
                      </a:r>
                    </a:p>
                    <a:p>
                      <a:pPr algn="l"/>
                      <a:r>
                        <a:rPr lang="en-US" sz="1200" dirty="0">
                          <a:latin typeface="Times New Roman" panose="02020603050405020304" pitchFamily="18" charset="0"/>
                          <a:cs typeface="Times New Roman" panose="02020603050405020304" pitchFamily="18" charset="0"/>
                        </a:rPr>
                        <a:t>SID (</a:t>
                      </a:r>
                      <a:r>
                        <a:rPr lang="en-US" sz="1200" dirty="0" err="1">
                          <a:latin typeface="Times New Roman" panose="02020603050405020304" pitchFamily="18" charset="0"/>
                          <a:cs typeface="Times New Roman" panose="02020603050405020304" pitchFamily="18" charset="0"/>
                        </a:rPr>
                        <a:t>SpeechNet</a:t>
                      </a:r>
                      <a:r>
                        <a:rPr lang="en-US" sz="1200" dirty="0">
                          <a:latin typeface="Times New Roman" panose="02020603050405020304" pitchFamily="18" charset="0"/>
                          <a:cs typeface="Times New Roman" panose="02020603050405020304" pitchFamily="18" charset="0"/>
                        </a:rPr>
                        <a:t>) = 87.9%</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91313322"/>
                  </a:ext>
                </a:extLst>
              </a:tr>
              <a:tr h="896228">
                <a:tc>
                  <a:txBody>
                    <a:bodyPr/>
                    <a:lstStyle/>
                    <a:p>
                      <a:pPr algn="ctr"/>
                      <a:r>
                        <a:rPr lang="en-GB" sz="1200" i="0" dirty="0">
                          <a:latin typeface="Times New Roman" panose="02020603050405020304" pitchFamily="18" charset="0"/>
                          <a:cs typeface="Times New Roman" panose="02020603050405020304" pitchFamily="18" charset="0"/>
                        </a:rPr>
                        <a:t>[6]</a:t>
                      </a:r>
                    </a:p>
                    <a:p>
                      <a:pPr algn="ctr"/>
                      <a:r>
                        <a:rPr lang="en-GB" sz="1200" i="1" dirty="0">
                          <a:latin typeface="Times New Roman" panose="02020603050405020304" pitchFamily="18" charset="0"/>
                          <a:cs typeface="Times New Roman" panose="02020603050405020304" pitchFamily="18" charset="0"/>
                        </a:rPr>
                        <a:t>(2022)</a:t>
                      </a:r>
                      <a:endParaRPr lang="en-US" sz="1200" i="1"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Aishell-1</a:t>
                      </a:r>
                    </a:p>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Aidatatang</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Sequence Alignment</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imes New Roman" panose="02020603050405020304" pitchFamily="18" charset="0"/>
                          <a:cs typeface="Times New Roman" panose="02020603050405020304" pitchFamily="18" charset="0"/>
                        </a:rPr>
                        <a:t>Mel-Frequency Cepstral Coefficients</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Log Mel-filter banks</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buFont typeface="Arial" panose="020B0604020202020204" pitchFamily="34" charset="0"/>
                        <a:buChar char="•"/>
                      </a:pPr>
                      <a:r>
                        <a:rPr lang="en-GB" sz="1200" b="1" dirty="0" err="1">
                          <a:latin typeface="Times New Roman" panose="02020603050405020304" pitchFamily="18" charset="0"/>
                          <a:cs typeface="Times New Roman" panose="02020603050405020304" pitchFamily="18" charset="0"/>
                        </a:rPr>
                        <a:t>SoftCorrect</a:t>
                      </a:r>
                      <a:endParaRPr lang="en-GB" sz="1200" b="1"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Rescore</a:t>
                      </a:r>
                    </a:p>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FastCorrect</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200" dirty="0">
                          <a:latin typeface="Times New Roman" panose="02020603050405020304" pitchFamily="18" charset="0"/>
                          <a:cs typeface="Times New Roman" panose="02020603050405020304" pitchFamily="18" charset="0"/>
                        </a:rPr>
                        <a:t>CER Reduction = 26.1 and 9.4</a:t>
                      </a:r>
                      <a:endParaRPr lang="en-US" sz="1200" dirty="0">
                        <a:latin typeface="Times New Roman" panose="02020603050405020304" pitchFamily="18" charset="0"/>
                        <a:cs typeface="Times New Roman" panose="020206030504050203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7212126"/>
                  </a:ext>
                </a:extLst>
              </a:tr>
            </a:tbl>
          </a:graphicData>
        </a:graphic>
      </p:graphicFrame>
    </p:spTree>
    <p:extLst>
      <p:ext uri="{BB962C8B-B14F-4D97-AF65-F5344CB8AC3E}">
        <p14:creationId xmlns:p14="http://schemas.microsoft.com/office/powerpoint/2010/main" val="39297818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5891DE-283E-30D6-725D-A5C114359B26}"/>
              </a:ext>
            </a:extLst>
          </p:cNvPr>
          <p:cNvSpPr txBox="1"/>
          <p:nvPr/>
        </p:nvSpPr>
        <p:spPr>
          <a:xfrm>
            <a:off x="182533" y="1105624"/>
            <a:ext cx="7848600" cy="800219"/>
          </a:xfrm>
          <a:prstGeom prst="rect">
            <a:avLst/>
          </a:prstGeom>
          <a:noFill/>
        </p:spPr>
        <p:txBody>
          <a:bodyPr wrap="square" rtlCol="0">
            <a:spAutoFit/>
          </a:bodyPr>
          <a:lstStyle/>
          <a:p>
            <a:r>
              <a:rPr lang="en-US" dirty="0"/>
              <a:t>G</a:t>
            </a:r>
          </a:p>
          <a:p>
            <a:endParaRPr lang="en-US" sz="2800" dirty="0">
              <a:solidFill>
                <a:schemeClr val="bg1"/>
              </a:solidFill>
            </a:endParaRPr>
          </a:p>
        </p:txBody>
      </p:sp>
      <p:graphicFrame>
        <p:nvGraphicFramePr>
          <p:cNvPr id="4" name="Table 3">
            <a:extLst>
              <a:ext uri="{FF2B5EF4-FFF2-40B4-BE49-F238E27FC236}">
                <a16:creationId xmlns:a16="http://schemas.microsoft.com/office/drawing/2014/main" id="{2F5FC83F-3C37-A79F-C11F-84B575BDDBEC}"/>
              </a:ext>
            </a:extLst>
          </p:cNvPr>
          <p:cNvGraphicFramePr>
            <a:graphicFrameLocks noGrp="1"/>
          </p:cNvGraphicFramePr>
          <p:nvPr>
            <p:extLst>
              <p:ext uri="{D42A27DB-BD31-4B8C-83A1-F6EECF244321}">
                <p14:modId xmlns:p14="http://schemas.microsoft.com/office/powerpoint/2010/main" val="3333219090"/>
              </p:ext>
            </p:extLst>
          </p:nvPr>
        </p:nvGraphicFramePr>
        <p:xfrm>
          <a:off x="185579" y="252635"/>
          <a:ext cx="11823888" cy="6352730"/>
        </p:xfrm>
        <a:graphic>
          <a:graphicData uri="http://schemas.openxmlformats.org/drawingml/2006/table">
            <a:tbl>
              <a:tblPr firstRow="1" bandRow="1">
                <a:tableStyleId>{0660B408-B3CF-4A94-85FC-2B1E0A45F4A2}</a:tableStyleId>
              </a:tblPr>
              <a:tblGrid>
                <a:gridCol w="1114333">
                  <a:extLst>
                    <a:ext uri="{9D8B030D-6E8A-4147-A177-3AD203B41FA5}">
                      <a16:colId xmlns:a16="http://schemas.microsoft.com/office/drawing/2014/main" val="1238146359"/>
                    </a:ext>
                  </a:extLst>
                </a:gridCol>
                <a:gridCol w="2738804">
                  <a:extLst>
                    <a:ext uri="{9D8B030D-6E8A-4147-A177-3AD203B41FA5}">
                      <a16:colId xmlns:a16="http://schemas.microsoft.com/office/drawing/2014/main" val="1281264383"/>
                    </a:ext>
                  </a:extLst>
                </a:gridCol>
                <a:gridCol w="2066193">
                  <a:extLst>
                    <a:ext uri="{9D8B030D-6E8A-4147-A177-3AD203B41FA5}">
                      <a16:colId xmlns:a16="http://schemas.microsoft.com/office/drawing/2014/main" val="1857150335"/>
                    </a:ext>
                  </a:extLst>
                </a:gridCol>
                <a:gridCol w="2057996">
                  <a:extLst>
                    <a:ext uri="{9D8B030D-6E8A-4147-A177-3AD203B41FA5}">
                      <a16:colId xmlns:a16="http://schemas.microsoft.com/office/drawing/2014/main" val="3750935374"/>
                    </a:ext>
                  </a:extLst>
                </a:gridCol>
                <a:gridCol w="1376028">
                  <a:extLst>
                    <a:ext uri="{9D8B030D-6E8A-4147-A177-3AD203B41FA5}">
                      <a16:colId xmlns:a16="http://schemas.microsoft.com/office/drawing/2014/main" val="942672068"/>
                    </a:ext>
                  </a:extLst>
                </a:gridCol>
                <a:gridCol w="2470534">
                  <a:extLst>
                    <a:ext uri="{9D8B030D-6E8A-4147-A177-3AD203B41FA5}">
                      <a16:colId xmlns:a16="http://schemas.microsoft.com/office/drawing/2014/main" val="19485645"/>
                    </a:ext>
                  </a:extLst>
                </a:gridCol>
              </a:tblGrid>
              <a:tr h="416791">
                <a:tc>
                  <a:txBody>
                    <a:bodyPr/>
                    <a:lstStyle/>
                    <a:p>
                      <a:pPr algn="ctr"/>
                      <a:r>
                        <a:rPr lang="en-GB" sz="1600" dirty="0">
                          <a:latin typeface="Times New Roman" panose="02020603050405020304" pitchFamily="18" charset="0"/>
                          <a:cs typeface="Times New Roman" panose="02020603050405020304" pitchFamily="18" charset="0"/>
                        </a:rPr>
                        <a:t>Reference</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Dataset</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Preprocessing</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Feature Extraction</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Model</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Evaluation</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538443451"/>
                  </a:ext>
                </a:extLst>
              </a:tr>
              <a:tr h="768810">
                <a:tc>
                  <a:txBody>
                    <a:bodyPr/>
                    <a:lstStyle/>
                    <a:p>
                      <a:pPr algn="ctr"/>
                      <a:r>
                        <a:rPr lang="en-GB" sz="1200" i="0" u="none" dirty="0">
                          <a:latin typeface="Times New Roman" panose="02020603050405020304" pitchFamily="18" charset="0"/>
                          <a:cs typeface="Times New Roman" panose="02020603050405020304" pitchFamily="18" charset="0"/>
                        </a:rPr>
                        <a:t>[7]</a:t>
                      </a:r>
                    </a:p>
                    <a:p>
                      <a:pPr algn="ctr"/>
                      <a:r>
                        <a:rPr lang="en-GB" sz="1200" i="1" u="none" dirty="0">
                          <a:latin typeface="Times New Roman" panose="02020603050405020304" pitchFamily="18" charset="0"/>
                          <a:cs typeface="Times New Roman" panose="02020603050405020304" pitchFamily="18" charset="0"/>
                        </a:rPr>
                        <a:t>(2022)</a:t>
                      </a:r>
                      <a:endParaRPr lang="en-US" sz="1200" i="1" u="none"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bg2">
                        <a:lumMod val="95000"/>
                      </a:schemeClr>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TED-LIUM3</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Earnings-21</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Meanwhile</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CORAAL</a:t>
                      </a:r>
                    </a:p>
                  </a:txBody>
                  <a:tcPr anchor="ctr">
                    <a:lnT w="12700" cap="flat" cmpd="sng" algn="ctr">
                      <a:solidFill>
                        <a:schemeClr val="bg1"/>
                      </a:solidFill>
                      <a:prstDash val="solid"/>
                      <a:round/>
                      <a:headEnd type="none" w="med" len="med"/>
                      <a:tailEnd type="none" w="med" len="med"/>
                    </a:lnT>
                    <a:solidFill>
                      <a:schemeClr val="bg2">
                        <a:lumMod val="95000"/>
                      </a:schemeClr>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Audio Resampling</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Feature Extraction</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Feature Normalization</a:t>
                      </a:r>
                      <a:endParaRPr lang="en-US" sz="12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bg2">
                        <a:lumMod val="95000"/>
                      </a:schemeClr>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Mel Spectrograms</a:t>
                      </a:r>
                      <a:endParaRPr lang="en-US" sz="12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bg2">
                        <a:lumMod val="95000"/>
                      </a:schemeClr>
                    </a:solidFill>
                  </a:tcPr>
                </a:tc>
                <a:tc>
                  <a:txBody>
                    <a:bodyPr/>
                    <a:lstStyle/>
                    <a:p>
                      <a:pPr marL="171450" indent="-171450" algn="l">
                        <a:buFont typeface="Arial" panose="020B0604020202020204" pitchFamily="34" charset="0"/>
                        <a:buChar char="•"/>
                      </a:pPr>
                      <a:r>
                        <a:rPr lang="da-DK" sz="1200" b="1" dirty="0">
                          <a:latin typeface="Times New Roman" panose="02020603050405020304" pitchFamily="18" charset="0"/>
                          <a:cs typeface="Times New Roman" panose="02020603050405020304" pitchFamily="18" charset="0"/>
                        </a:rPr>
                        <a:t>Whisper</a:t>
                      </a:r>
                    </a:p>
                  </a:txBody>
                  <a:tcPr anchor="ctr">
                    <a:lnT w="12700" cap="flat" cmpd="sng" algn="ctr">
                      <a:solidFill>
                        <a:schemeClr val="bg1"/>
                      </a:solidFill>
                      <a:prstDash val="solid"/>
                      <a:round/>
                      <a:headEnd type="none" w="med" len="med"/>
                      <a:tailEnd type="none" w="med" len="med"/>
                    </a:lnT>
                    <a:solidFill>
                      <a:schemeClr val="bg2">
                        <a:lumMod val="95000"/>
                      </a:schemeClr>
                    </a:solidFill>
                  </a:tcPr>
                </a:tc>
                <a:tc>
                  <a:txBody>
                    <a:bodyPr/>
                    <a:lstStyle/>
                    <a:p>
                      <a:pPr algn="l"/>
                      <a:r>
                        <a:rPr lang="en-GB" sz="1200" dirty="0">
                          <a:latin typeface="Times New Roman" panose="02020603050405020304" pitchFamily="18" charset="0"/>
                          <a:cs typeface="Times New Roman" panose="02020603050405020304" pitchFamily="18" charset="0"/>
                        </a:rPr>
                        <a:t>WER = 11.3</a:t>
                      </a:r>
                      <a:endParaRPr lang="en-US" sz="12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bg2">
                        <a:lumMod val="95000"/>
                      </a:schemeClr>
                    </a:solidFill>
                  </a:tcPr>
                </a:tc>
                <a:extLst>
                  <a:ext uri="{0D108BD9-81ED-4DB2-BD59-A6C34878D82A}">
                    <a16:rowId xmlns:a16="http://schemas.microsoft.com/office/drawing/2014/main" val="1805324873"/>
                  </a:ext>
                </a:extLst>
              </a:tr>
              <a:tr h="768810">
                <a:tc>
                  <a:txBody>
                    <a:bodyPr/>
                    <a:lstStyle/>
                    <a:p>
                      <a:pPr algn="ctr"/>
                      <a:r>
                        <a:rPr lang="en-GB" sz="1200" i="0" dirty="0">
                          <a:latin typeface="Times New Roman" panose="02020603050405020304" pitchFamily="18" charset="0"/>
                          <a:cs typeface="Times New Roman" panose="02020603050405020304" pitchFamily="18" charset="0"/>
                        </a:rPr>
                        <a:t>[8]</a:t>
                      </a:r>
                    </a:p>
                    <a:p>
                      <a:pPr algn="ctr"/>
                      <a:r>
                        <a:rPr lang="en-GB" sz="1200" i="1" dirty="0">
                          <a:latin typeface="Times New Roman" panose="02020603050405020304" pitchFamily="18" charset="0"/>
                          <a:cs typeface="Times New Roman" panose="02020603050405020304" pitchFamily="18" charset="0"/>
                        </a:rPr>
                        <a:t>(2022)</a:t>
                      </a:r>
                      <a:endParaRPr lang="en-US" sz="1200" i="1"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Common Voice Corpus</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Data Augmentation</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Mel-Frequency Cepstral </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Log Mel-filter banks</a:t>
                      </a:r>
                    </a:p>
                  </a:txBody>
                  <a:tcPr anchor="ctr">
                    <a:solidFill>
                      <a:schemeClr val="bg1"/>
                    </a:solidFill>
                  </a:tcPr>
                </a:tc>
                <a:tc>
                  <a:txBody>
                    <a:bodyPr/>
                    <a:lstStyle/>
                    <a:p>
                      <a:pPr marL="171450" indent="-171450" algn="l">
                        <a:buFont typeface="Arial" panose="020B0604020202020204" pitchFamily="34" charset="0"/>
                        <a:buChar char="•"/>
                      </a:pPr>
                      <a:r>
                        <a:rPr lang="da-DK" sz="1200" b="1" dirty="0">
                          <a:latin typeface="Times New Roman" panose="02020603050405020304" pitchFamily="18" charset="0"/>
                          <a:cs typeface="Times New Roman" panose="02020603050405020304" pitchFamily="18" charset="0"/>
                        </a:rPr>
                        <a:t>RoBART</a:t>
                      </a:r>
                    </a:p>
                    <a:p>
                      <a:pPr marL="171450" indent="-171450" algn="l">
                        <a:buFont typeface="Arial" panose="020B0604020202020204" pitchFamily="34" charset="0"/>
                        <a:buChar char="•"/>
                      </a:pPr>
                      <a:r>
                        <a:rPr lang="da-DK" sz="1200" b="0" dirty="0">
                          <a:latin typeface="Times New Roman" panose="02020603050405020304" pitchFamily="18" charset="0"/>
                          <a:cs typeface="Times New Roman" panose="02020603050405020304" pitchFamily="18" charset="0"/>
                        </a:rPr>
                        <a:t>Wav2Vec</a:t>
                      </a:r>
                    </a:p>
                  </a:txBody>
                  <a:tcPr anchor="ctr">
                    <a:solidFill>
                      <a:schemeClr val="bg1"/>
                    </a:solidFill>
                  </a:tcPr>
                </a:tc>
                <a:tc>
                  <a:txBody>
                    <a:bodyPr/>
                    <a:lstStyle/>
                    <a:p>
                      <a:pPr algn="l"/>
                      <a:r>
                        <a:rPr lang="en-GB" sz="1200" dirty="0">
                          <a:latin typeface="Times New Roman" panose="02020603050405020304" pitchFamily="18" charset="0"/>
                          <a:cs typeface="Times New Roman" panose="02020603050405020304" pitchFamily="18" charset="0"/>
                        </a:rPr>
                        <a:t>WER = 34.45</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2543022370"/>
                  </a:ext>
                </a:extLst>
              </a:tr>
              <a:tr h="1163179">
                <a:tc>
                  <a:txBody>
                    <a:bodyPr/>
                    <a:lstStyle/>
                    <a:p>
                      <a:pPr algn="ctr"/>
                      <a:r>
                        <a:rPr lang="en-GB" sz="1200" dirty="0">
                          <a:latin typeface="Times New Roman" panose="02020603050405020304" pitchFamily="18" charset="0"/>
                          <a:cs typeface="Times New Roman" panose="02020603050405020304" pitchFamily="18" charset="0"/>
                        </a:rPr>
                        <a:t>[9]</a:t>
                      </a:r>
                    </a:p>
                    <a:p>
                      <a:pPr algn="ctr"/>
                      <a:r>
                        <a:rPr lang="en-GB" sz="1200" i="1" dirty="0">
                          <a:latin typeface="Times New Roman" panose="02020603050405020304" pitchFamily="18" charset="0"/>
                          <a:cs typeface="Times New Roman" panose="02020603050405020304" pitchFamily="18" charset="0"/>
                        </a:rPr>
                        <a:t>(2021)</a:t>
                      </a:r>
                      <a:endParaRPr lang="en-US" sz="1200" i="1" dirty="0">
                        <a:latin typeface="Times New Roman" panose="02020603050405020304" pitchFamily="18" charset="0"/>
                        <a:cs typeface="Times New Roman" panose="02020603050405020304" pitchFamily="18" charset="0"/>
                      </a:endParaRPr>
                    </a:p>
                  </a:txBody>
                  <a:tcPr anchor="ctr">
                    <a:solidFill>
                      <a:schemeClr val="bg2">
                        <a:lumMod val="95000"/>
                      </a:schemeClr>
                    </a:solidFill>
                  </a:tcPr>
                </a:tc>
                <a:tc>
                  <a:txBody>
                    <a:bodyPr/>
                    <a:lstStyle/>
                    <a:p>
                      <a:pPr marL="285750" indent="-2857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DARPA TIMIT Corpus</a:t>
                      </a:r>
                    </a:p>
                    <a:p>
                      <a:pPr marL="285750" indent="-2857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Wall Street Journal Corpus</a:t>
                      </a:r>
                    </a:p>
                  </a:txBody>
                  <a:tcPr anchor="ctr">
                    <a:solidFill>
                      <a:schemeClr val="bg2">
                        <a:lumMod val="95000"/>
                      </a:schemeClr>
                    </a:solidFill>
                  </a:tcPr>
                </a:tc>
                <a:tc>
                  <a:txBody>
                    <a:bodyPr/>
                    <a:lstStyle/>
                    <a:p>
                      <a:pPr marL="171450" indent="-171450" algn="l" rtl="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Feature Extraction</a:t>
                      </a:r>
                    </a:p>
                    <a:p>
                      <a:pPr marL="171450" indent="-171450" algn="l" rtl="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Data Augmentation</a:t>
                      </a:r>
                    </a:p>
                  </a:txBody>
                  <a:tcPr anchor="ctr">
                    <a:solidFill>
                      <a:schemeClr val="bg2">
                        <a:lumMod val="95000"/>
                      </a:schemeClr>
                    </a:solidFill>
                  </a:tcPr>
                </a:tc>
                <a:tc>
                  <a:txBody>
                    <a:bodyPr/>
                    <a:lstStyle/>
                    <a:p>
                      <a:pPr marL="285750" indent="-2857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Mel Spectrograms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imes New Roman" panose="02020603050405020304" pitchFamily="18" charset="0"/>
                          <a:cs typeface="Times New Roman" panose="02020603050405020304" pitchFamily="18" charset="0"/>
                        </a:rPr>
                        <a:t>Mel-Frequency Cepstral Coefficients</a:t>
                      </a:r>
                    </a:p>
                  </a:txBody>
                  <a:tcPr anchor="ctr">
                    <a:solidFill>
                      <a:schemeClr val="bg2">
                        <a:lumMod val="95000"/>
                      </a:schemeClr>
                    </a:solidFill>
                  </a:tcPr>
                </a:tc>
                <a:tc>
                  <a:txBody>
                    <a:bodyPr/>
                    <a:lstStyle/>
                    <a:p>
                      <a:pPr marL="171450" indent="-171450" algn="l">
                        <a:buFont typeface="Arial" panose="020B0604020202020204" pitchFamily="34" charset="0"/>
                        <a:buChar char="•"/>
                      </a:pPr>
                      <a:r>
                        <a:rPr lang="en-GB" sz="1200" b="1" dirty="0" err="1">
                          <a:latin typeface="Times New Roman" panose="02020603050405020304" pitchFamily="18" charset="0"/>
                          <a:cs typeface="Times New Roman" panose="02020603050405020304" pitchFamily="18" charset="0"/>
                        </a:rPr>
                        <a:t>MixSpeech</a:t>
                      </a:r>
                      <a:endParaRPr lang="en-GB" sz="1200" b="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GB" sz="1200" b="0" dirty="0" err="1">
                          <a:latin typeface="Times New Roman" panose="02020603050405020304" pitchFamily="18" charset="0"/>
                          <a:cs typeface="Times New Roman" panose="02020603050405020304" pitchFamily="18" charset="0"/>
                        </a:rPr>
                        <a:t>SpecAugment</a:t>
                      </a:r>
                      <a:endParaRPr lang="en-GB" sz="1200" b="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GB" sz="1200" b="0" dirty="0">
                          <a:latin typeface="Times New Roman" panose="02020603050405020304" pitchFamily="18" charset="0"/>
                          <a:cs typeface="Times New Roman" panose="02020603050405020304" pitchFamily="18" charset="0"/>
                        </a:rPr>
                        <a:t>Listen, Attend, and Spell</a:t>
                      </a:r>
                    </a:p>
                  </a:txBody>
                  <a:tcPr anchor="ctr">
                    <a:solidFill>
                      <a:schemeClr val="bg2">
                        <a:lumMod val="95000"/>
                      </a:schemeClr>
                    </a:solidFill>
                  </a:tcPr>
                </a:tc>
                <a:tc>
                  <a:txBody>
                    <a:bodyPr/>
                    <a:lstStyle/>
                    <a:p>
                      <a:pPr algn="l"/>
                      <a:r>
                        <a:rPr lang="en-GB" sz="1200" dirty="0">
                          <a:latin typeface="Times New Roman" panose="02020603050405020304" pitchFamily="18" charset="0"/>
                          <a:cs typeface="Times New Roman" panose="02020603050405020304" pitchFamily="18" charset="0"/>
                        </a:rPr>
                        <a:t>PER = 10.6</a:t>
                      </a:r>
                    </a:p>
                    <a:p>
                      <a:pPr algn="l"/>
                      <a:r>
                        <a:rPr lang="en-GB" sz="1200" dirty="0">
                          <a:latin typeface="Times New Roman" panose="02020603050405020304" pitchFamily="18" charset="0"/>
                          <a:cs typeface="Times New Roman" panose="02020603050405020304" pitchFamily="18" charset="0"/>
                        </a:rPr>
                        <a:t>WER = 4.7</a:t>
                      </a:r>
                      <a:endParaRPr lang="en-US" sz="1200" dirty="0">
                        <a:latin typeface="Times New Roman" panose="02020603050405020304" pitchFamily="18" charset="0"/>
                        <a:cs typeface="Times New Roman" panose="02020603050405020304" pitchFamily="18" charset="0"/>
                      </a:endParaRPr>
                    </a:p>
                  </a:txBody>
                  <a:tcPr anchor="ctr">
                    <a:solidFill>
                      <a:schemeClr val="bg2">
                        <a:lumMod val="95000"/>
                      </a:schemeClr>
                    </a:solidFill>
                  </a:tcPr>
                </a:tc>
                <a:extLst>
                  <a:ext uri="{0D108BD9-81ED-4DB2-BD59-A6C34878D82A}">
                    <a16:rowId xmlns:a16="http://schemas.microsoft.com/office/drawing/2014/main" val="2998429822"/>
                  </a:ext>
                </a:extLst>
              </a:tr>
              <a:tr h="904695">
                <a:tc>
                  <a:txBody>
                    <a:bodyPr/>
                    <a:lstStyle/>
                    <a:p>
                      <a:pPr algn="ctr"/>
                      <a:r>
                        <a:rPr lang="en-GB" sz="1200" dirty="0">
                          <a:latin typeface="Times New Roman" panose="02020603050405020304" pitchFamily="18" charset="0"/>
                          <a:cs typeface="Times New Roman" panose="02020603050405020304" pitchFamily="18" charset="0"/>
                        </a:rPr>
                        <a:t>[10]</a:t>
                      </a:r>
                    </a:p>
                    <a:p>
                      <a:pPr marL="0" indent="0" algn="ctr">
                        <a:buFont typeface="Arial" panose="020B0604020202020204" pitchFamily="34" charset="0"/>
                        <a:buNone/>
                      </a:pPr>
                      <a:r>
                        <a:rPr lang="en-GB" sz="1200" i="1" dirty="0">
                          <a:latin typeface="Times New Roman" panose="02020603050405020304" pitchFamily="18" charset="0"/>
                          <a:cs typeface="Times New Roman" panose="02020603050405020304" pitchFamily="18" charset="0"/>
                        </a:rPr>
                        <a:t>(2021)</a:t>
                      </a:r>
                      <a:endParaRPr lang="en-US" sz="1200" i="1"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CLC FCE</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Google </a:t>
                      </a:r>
                      <a:r>
                        <a:rPr lang="en-GB" sz="1200" dirty="0" err="1">
                          <a:latin typeface="Times New Roman" panose="02020603050405020304" pitchFamily="18" charset="0"/>
                          <a:cs typeface="Times New Roman" panose="02020603050405020304" pitchFamily="18" charset="0"/>
                        </a:rPr>
                        <a:t>ngram</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Pre-Tokenization </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Word Embeddings </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Positional Encoding</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CLS Token Representation</a:t>
                      </a:r>
                    </a:p>
                  </a:txBody>
                  <a:tcPr anchor="ctr">
                    <a:solidFill>
                      <a:schemeClr val="bg1"/>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Extra CLS Token</a:t>
                      </a:r>
                    </a:p>
                  </a:txBody>
                  <a:tcPr anchor="ctr">
                    <a:solidFill>
                      <a:schemeClr val="bg1"/>
                    </a:solidFill>
                  </a:tcPr>
                </a:tc>
                <a:tc>
                  <a:txBody>
                    <a:bodyPr/>
                    <a:lstStyle/>
                    <a:p>
                      <a:pPr marL="171450" indent="-171450" algn="l">
                        <a:buFont typeface="Arial" panose="020B0604020202020204" pitchFamily="34" charset="0"/>
                        <a:buChar char="•"/>
                      </a:pPr>
                      <a:r>
                        <a:rPr lang="en-GB" sz="1200" b="1" dirty="0">
                          <a:latin typeface="Times New Roman" panose="02020603050405020304" pitchFamily="18" charset="0"/>
                          <a:cs typeface="Times New Roman" panose="02020603050405020304" pitchFamily="18" charset="0"/>
                        </a:rPr>
                        <a:t>BERT</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GNU-ASPELL</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SDA</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l"/>
                      <a:r>
                        <a:rPr lang="en-GB" sz="1200" dirty="0">
                          <a:latin typeface="Times New Roman" panose="02020603050405020304" pitchFamily="18" charset="0"/>
                          <a:cs typeface="Times New Roman" panose="02020603050405020304" pitchFamily="18" charset="0"/>
                        </a:rPr>
                        <a:t>Top-N Accuracy Metrics = 73.25%</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1277408590"/>
                  </a:ext>
                </a:extLst>
              </a:tr>
              <a:tr h="904695">
                <a:tc>
                  <a:txBody>
                    <a:bodyPr/>
                    <a:lstStyle/>
                    <a:p>
                      <a:pPr algn="ctr"/>
                      <a:r>
                        <a:rPr lang="en-GB" sz="1200" dirty="0">
                          <a:latin typeface="Times New Roman" panose="02020603050405020304" pitchFamily="18" charset="0"/>
                          <a:cs typeface="Times New Roman" panose="02020603050405020304" pitchFamily="18" charset="0"/>
                        </a:rPr>
                        <a:t>[11]</a:t>
                      </a:r>
                    </a:p>
                    <a:p>
                      <a:pPr algn="ctr"/>
                      <a:r>
                        <a:rPr lang="en-GB" sz="1200" i="1" dirty="0">
                          <a:latin typeface="Times New Roman" panose="02020603050405020304" pitchFamily="18" charset="0"/>
                          <a:cs typeface="Times New Roman" panose="02020603050405020304" pitchFamily="18" charset="0"/>
                        </a:rPr>
                        <a:t>(2021)</a:t>
                      </a:r>
                      <a:endParaRPr lang="en-US" sz="1200" i="1" dirty="0">
                        <a:latin typeface="Times New Roman" panose="02020603050405020304" pitchFamily="18" charset="0"/>
                        <a:cs typeface="Times New Roman" panose="02020603050405020304" pitchFamily="18" charset="0"/>
                      </a:endParaRPr>
                    </a:p>
                  </a:txBody>
                  <a:tcPr anchor="ctr">
                    <a:solidFill>
                      <a:schemeClr val="bg2">
                        <a:lumMod val="95000"/>
                      </a:schemeClr>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Aishell-1</a:t>
                      </a:r>
                      <a:endParaRPr lang="en-US" sz="1200" dirty="0">
                        <a:latin typeface="Times New Roman" panose="02020603050405020304" pitchFamily="18" charset="0"/>
                        <a:cs typeface="Times New Roman" panose="02020603050405020304" pitchFamily="18" charset="0"/>
                      </a:endParaRPr>
                    </a:p>
                  </a:txBody>
                  <a:tcPr anchor="ctr">
                    <a:solidFill>
                      <a:schemeClr val="bg2">
                        <a:lumMod val="95000"/>
                      </a:schemeClr>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Pre-Tokenization </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Word Embeddings </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Positional Encoding</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Self-Attention Mechanism </a:t>
                      </a:r>
                    </a:p>
                  </a:txBody>
                  <a:tcPr anchor="ctr">
                    <a:solidFill>
                      <a:schemeClr val="bg2">
                        <a:lumMod val="95000"/>
                      </a:schemeClr>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Extra Positional Encoding</a:t>
                      </a:r>
                    </a:p>
                  </a:txBody>
                  <a:tcPr anchor="ctr">
                    <a:solidFill>
                      <a:schemeClr val="bg2">
                        <a:lumMod val="95000"/>
                      </a:schemeClr>
                    </a:solidFill>
                  </a:tcPr>
                </a:tc>
                <a:tc>
                  <a:txBody>
                    <a:bodyPr/>
                    <a:lstStyle/>
                    <a:p>
                      <a:pPr marL="171450" indent="-171450" algn="l">
                        <a:buFont typeface="Arial" panose="020B0604020202020204" pitchFamily="34" charset="0"/>
                        <a:buChar char="•"/>
                      </a:pPr>
                      <a:r>
                        <a:rPr lang="en-GB" sz="1200" b="1" dirty="0" err="1">
                          <a:latin typeface="Times New Roman" panose="02020603050405020304" pitchFamily="18" charset="0"/>
                          <a:cs typeface="Times New Roman" panose="02020603050405020304" pitchFamily="18" charset="0"/>
                        </a:rPr>
                        <a:t>FastCorrect</a:t>
                      </a:r>
                      <a:endParaRPr lang="en-GB" sz="1200" b="1"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FELIX</a:t>
                      </a:r>
                    </a:p>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LevT</a:t>
                      </a:r>
                      <a:endParaRPr lang="en-US" sz="1200" dirty="0">
                        <a:latin typeface="Times New Roman" panose="02020603050405020304" pitchFamily="18" charset="0"/>
                        <a:cs typeface="Times New Roman" panose="02020603050405020304" pitchFamily="18" charset="0"/>
                      </a:endParaRPr>
                    </a:p>
                  </a:txBody>
                  <a:tcPr anchor="ctr">
                    <a:solidFill>
                      <a:schemeClr val="bg2">
                        <a:lumMod val="95000"/>
                      </a:schemeClr>
                    </a:solidFill>
                  </a:tcPr>
                </a:tc>
                <a:tc>
                  <a:txBody>
                    <a:bodyPr/>
                    <a:lstStyle/>
                    <a:p>
                      <a:pPr algn="l"/>
                      <a:r>
                        <a:rPr lang="en-GB" sz="1200" dirty="0">
                          <a:latin typeface="Times New Roman" panose="02020603050405020304" pitchFamily="18" charset="0"/>
                          <a:cs typeface="Times New Roman" panose="02020603050405020304" pitchFamily="18" charset="0"/>
                        </a:rPr>
                        <a:t>WER = 4.16</a:t>
                      </a:r>
                    </a:p>
                    <a:p>
                      <a:pPr algn="l"/>
                      <a:r>
                        <a:rPr lang="en-GB" sz="1200" dirty="0">
                          <a:latin typeface="Times New Roman" panose="02020603050405020304" pitchFamily="18" charset="0"/>
                          <a:cs typeface="Times New Roman" panose="02020603050405020304" pitchFamily="18" charset="0"/>
                        </a:rPr>
                        <a:t>WER Reduction = 8.06</a:t>
                      </a:r>
                      <a:endParaRPr lang="en-US" sz="1200" dirty="0">
                        <a:latin typeface="Times New Roman" panose="02020603050405020304" pitchFamily="18" charset="0"/>
                        <a:cs typeface="Times New Roman" panose="02020603050405020304" pitchFamily="18" charset="0"/>
                      </a:endParaRPr>
                    </a:p>
                  </a:txBody>
                  <a:tcPr anchor="ctr">
                    <a:solidFill>
                      <a:schemeClr val="bg2">
                        <a:lumMod val="95000"/>
                      </a:schemeClr>
                    </a:solidFill>
                  </a:tcPr>
                </a:tc>
                <a:extLst>
                  <a:ext uri="{0D108BD9-81ED-4DB2-BD59-A6C34878D82A}">
                    <a16:rowId xmlns:a16="http://schemas.microsoft.com/office/drawing/2014/main" val="2172051822"/>
                  </a:ext>
                </a:extLst>
              </a:tr>
              <a:tr h="904695">
                <a:tc>
                  <a:txBody>
                    <a:bodyPr/>
                    <a:lstStyle/>
                    <a:p>
                      <a:pPr algn="ctr"/>
                      <a:r>
                        <a:rPr lang="en-GB" sz="1200" i="0" dirty="0">
                          <a:latin typeface="Times New Roman" panose="02020603050405020304" pitchFamily="18" charset="0"/>
                          <a:cs typeface="Times New Roman" panose="02020603050405020304" pitchFamily="18" charset="0"/>
                        </a:rPr>
                        <a:t>[12]</a:t>
                      </a:r>
                    </a:p>
                    <a:p>
                      <a:pPr algn="ctr"/>
                      <a:r>
                        <a:rPr lang="en-GB" sz="1200" i="1" dirty="0">
                          <a:latin typeface="Times New Roman" panose="02020603050405020304" pitchFamily="18" charset="0"/>
                          <a:cs typeface="Times New Roman" panose="02020603050405020304" pitchFamily="18" charset="0"/>
                        </a:rPr>
                        <a:t>(2021)</a:t>
                      </a:r>
                      <a:endParaRPr lang="en-US" sz="1200" i="1"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NA</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Analog-To-Digital Conversion</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Feature Extraction</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Feature Selection</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Mel Frequency Cepstral Coefficients </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Linear Predictive Coding Coefficients </a:t>
                      </a:r>
                    </a:p>
                  </a:txBody>
                  <a:tcPr anchor="c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a:latin typeface="Times New Roman" panose="02020603050405020304" pitchFamily="18" charset="0"/>
                          <a:cs typeface="Times New Roman" panose="02020603050405020304" pitchFamily="18" charset="0"/>
                        </a:rPr>
                        <a:t>Hidden Markov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Times New Roman" panose="02020603050405020304" pitchFamily="18" charset="0"/>
                          <a:cs typeface="Times New Roman" panose="02020603050405020304" pitchFamily="18" charset="0"/>
                        </a:rPr>
                        <a:t>Artificial Neural Network Classier-Based Cuckoo Search Optimization</a:t>
                      </a:r>
                      <a:endParaRPr lang="en-GB" sz="1200" b="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l"/>
                      <a:r>
                        <a:rPr lang="en-GB" sz="1200" dirty="0">
                          <a:latin typeface="Times New Roman" panose="02020603050405020304" pitchFamily="18" charset="0"/>
                          <a:cs typeface="Times New Roman" panose="02020603050405020304" pitchFamily="18" charset="0"/>
                        </a:rPr>
                        <a:t>NA</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1281988872"/>
                  </a:ext>
                </a:extLst>
              </a:tr>
            </a:tbl>
          </a:graphicData>
        </a:graphic>
      </p:graphicFrame>
      <p:sp>
        <p:nvSpPr>
          <p:cNvPr id="11" name="Slide Number Placeholder 10">
            <a:extLst>
              <a:ext uri="{FF2B5EF4-FFF2-40B4-BE49-F238E27FC236}">
                <a16:creationId xmlns:a16="http://schemas.microsoft.com/office/drawing/2014/main" id="{611639EB-6039-7D24-AA09-75F2ED013B6A}"/>
              </a:ext>
            </a:extLst>
          </p:cNvPr>
          <p:cNvSpPr>
            <a:spLocks noGrp="1"/>
          </p:cNvSpPr>
          <p:nvPr>
            <p:ph type="sldNum" sz="quarter" idx="12"/>
          </p:nvPr>
        </p:nvSpPr>
        <p:spPr/>
        <p:txBody>
          <a:bodyPr/>
          <a:lstStyle/>
          <a:p>
            <a:fld id="{C9F38AC5-47C7-4006-A77D-A1B46F51FADA}" type="slidenum">
              <a:rPr lang="en-IN" smtClean="0"/>
              <a:pPr/>
              <a:t>17</a:t>
            </a:fld>
            <a:endParaRPr lang="en-IN" dirty="0"/>
          </a:p>
        </p:txBody>
      </p:sp>
    </p:spTree>
    <p:extLst>
      <p:ext uri="{BB962C8B-B14F-4D97-AF65-F5344CB8AC3E}">
        <p14:creationId xmlns:p14="http://schemas.microsoft.com/office/powerpoint/2010/main" val="24826256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5891DE-283E-30D6-725D-A5C114359B26}"/>
              </a:ext>
            </a:extLst>
          </p:cNvPr>
          <p:cNvSpPr txBox="1"/>
          <p:nvPr/>
        </p:nvSpPr>
        <p:spPr>
          <a:xfrm>
            <a:off x="182533" y="1105624"/>
            <a:ext cx="7848600" cy="800219"/>
          </a:xfrm>
          <a:prstGeom prst="rect">
            <a:avLst/>
          </a:prstGeom>
          <a:noFill/>
        </p:spPr>
        <p:txBody>
          <a:bodyPr wrap="square" rtlCol="0">
            <a:spAutoFit/>
          </a:bodyPr>
          <a:lstStyle/>
          <a:p>
            <a:r>
              <a:rPr lang="en-US" dirty="0"/>
              <a:t>G</a:t>
            </a:r>
          </a:p>
          <a:p>
            <a:endParaRPr lang="en-US" sz="2800" dirty="0">
              <a:solidFill>
                <a:schemeClr val="bg1"/>
              </a:solidFill>
            </a:endParaRPr>
          </a:p>
        </p:txBody>
      </p:sp>
      <p:graphicFrame>
        <p:nvGraphicFramePr>
          <p:cNvPr id="4" name="Table 3">
            <a:extLst>
              <a:ext uri="{FF2B5EF4-FFF2-40B4-BE49-F238E27FC236}">
                <a16:creationId xmlns:a16="http://schemas.microsoft.com/office/drawing/2014/main" id="{2F5FC83F-3C37-A79F-C11F-84B575BDDBEC}"/>
              </a:ext>
            </a:extLst>
          </p:cNvPr>
          <p:cNvGraphicFramePr>
            <a:graphicFrameLocks noGrp="1"/>
          </p:cNvGraphicFramePr>
          <p:nvPr>
            <p:extLst>
              <p:ext uri="{D42A27DB-BD31-4B8C-83A1-F6EECF244321}">
                <p14:modId xmlns:p14="http://schemas.microsoft.com/office/powerpoint/2010/main" val="278393787"/>
              </p:ext>
            </p:extLst>
          </p:nvPr>
        </p:nvGraphicFramePr>
        <p:xfrm>
          <a:off x="182533" y="243191"/>
          <a:ext cx="11823888" cy="6364795"/>
        </p:xfrm>
        <a:graphic>
          <a:graphicData uri="http://schemas.openxmlformats.org/drawingml/2006/table">
            <a:tbl>
              <a:tblPr firstRow="1" bandRow="1">
                <a:tableStyleId>{0660B408-B3CF-4A94-85FC-2B1E0A45F4A2}</a:tableStyleId>
              </a:tblPr>
              <a:tblGrid>
                <a:gridCol w="1111576">
                  <a:extLst>
                    <a:ext uri="{9D8B030D-6E8A-4147-A177-3AD203B41FA5}">
                      <a16:colId xmlns:a16="http://schemas.microsoft.com/office/drawing/2014/main" val="1238146359"/>
                    </a:ext>
                  </a:extLst>
                </a:gridCol>
                <a:gridCol w="2750950">
                  <a:extLst>
                    <a:ext uri="{9D8B030D-6E8A-4147-A177-3AD203B41FA5}">
                      <a16:colId xmlns:a16="http://schemas.microsoft.com/office/drawing/2014/main" val="1281264383"/>
                    </a:ext>
                  </a:extLst>
                </a:gridCol>
                <a:gridCol w="2052407">
                  <a:extLst>
                    <a:ext uri="{9D8B030D-6E8A-4147-A177-3AD203B41FA5}">
                      <a16:colId xmlns:a16="http://schemas.microsoft.com/office/drawing/2014/main" val="1857150335"/>
                    </a:ext>
                  </a:extLst>
                </a:gridCol>
                <a:gridCol w="2054643">
                  <a:extLst>
                    <a:ext uri="{9D8B030D-6E8A-4147-A177-3AD203B41FA5}">
                      <a16:colId xmlns:a16="http://schemas.microsoft.com/office/drawing/2014/main" val="3750935374"/>
                    </a:ext>
                  </a:extLst>
                </a:gridCol>
                <a:gridCol w="2031337">
                  <a:extLst>
                    <a:ext uri="{9D8B030D-6E8A-4147-A177-3AD203B41FA5}">
                      <a16:colId xmlns:a16="http://schemas.microsoft.com/office/drawing/2014/main" val="942672068"/>
                    </a:ext>
                  </a:extLst>
                </a:gridCol>
                <a:gridCol w="1822975">
                  <a:extLst>
                    <a:ext uri="{9D8B030D-6E8A-4147-A177-3AD203B41FA5}">
                      <a16:colId xmlns:a16="http://schemas.microsoft.com/office/drawing/2014/main" val="19485645"/>
                    </a:ext>
                  </a:extLst>
                </a:gridCol>
              </a:tblGrid>
              <a:tr h="423648">
                <a:tc>
                  <a:txBody>
                    <a:bodyPr/>
                    <a:lstStyle/>
                    <a:p>
                      <a:pPr algn="ctr"/>
                      <a:r>
                        <a:rPr lang="en-GB" sz="1600" dirty="0">
                          <a:latin typeface="Times New Roman" panose="02020603050405020304" pitchFamily="18" charset="0"/>
                          <a:cs typeface="Times New Roman" panose="02020603050405020304" pitchFamily="18" charset="0"/>
                        </a:rPr>
                        <a:t>Reference</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Dataset</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Preprocessing</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a:r>
                        <a:rPr lang="en-GB" sz="1600">
                          <a:latin typeface="Times New Roman" panose="02020603050405020304" pitchFamily="18" charset="0"/>
                          <a:cs typeface="Times New Roman" panose="02020603050405020304" pitchFamily="18" charset="0"/>
                        </a:rPr>
                        <a:t>Feature Extraction</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Model</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a:r>
                        <a:rPr lang="en-GB" sz="1600" dirty="0">
                          <a:latin typeface="Times New Roman" panose="02020603050405020304" pitchFamily="18" charset="0"/>
                          <a:cs typeface="Times New Roman" panose="02020603050405020304" pitchFamily="18" charset="0"/>
                        </a:rPr>
                        <a:t>Evaluation</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538443451"/>
                  </a:ext>
                </a:extLst>
              </a:tr>
              <a:tr h="928074">
                <a:tc>
                  <a:txBody>
                    <a:bodyPr/>
                    <a:lstStyle/>
                    <a:p>
                      <a:pPr algn="ctr"/>
                      <a:r>
                        <a:rPr lang="en-GB" sz="1200" dirty="0">
                          <a:latin typeface="Times New Roman" panose="02020603050405020304" pitchFamily="18" charset="0"/>
                          <a:cs typeface="Times New Roman" panose="02020603050405020304" pitchFamily="18" charset="0"/>
                        </a:rPr>
                        <a:t>[13]</a:t>
                      </a:r>
                    </a:p>
                    <a:p>
                      <a:pPr algn="ctr"/>
                      <a:r>
                        <a:rPr lang="en-GB" sz="1200" i="1" dirty="0">
                          <a:latin typeface="Times New Roman" panose="02020603050405020304" pitchFamily="18" charset="0"/>
                          <a:cs typeface="Times New Roman" panose="02020603050405020304" pitchFamily="18" charset="0"/>
                        </a:rPr>
                        <a:t>(2020)</a:t>
                      </a:r>
                      <a:endParaRPr lang="en-US" sz="1200" i="1"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bg2">
                        <a:lumMod val="95000"/>
                      </a:schemeClr>
                    </a:solidFill>
                  </a:tcPr>
                </a:tc>
                <a:tc>
                  <a:txBody>
                    <a:bodyPr/>
                    <a:lstStyle/>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LibriSpeech</a:t>
                      </a:r>
                      <a:endParaRPr lang="en-US" sz="12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bg2">
                        <a:lumMod val="95000"/>
                      </a:schemeClr>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Feature Extraction</a:t>
                      </a:r>
                      <a:endParaRPr lang="en-US" sz="12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bg2">
                        <a:lumMod val="95000"/>
                      </a:schemeClr>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Log Mel-filter banks</a:t>
                      </a:r>
                      <a:endParaRPr lang="en-US" sz="12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bg2">
                        <a:lumMod val="95000"/>
                      </a:schemeClr>
                    </a:solidFill>
                  </a:tcPr>
                </a:tc>
                <a:tc>
                  <a:txBody>
                    <a:bodyPr/>
                    <a:lstStyle/>
                    <a:p>
                      <a:pPr marL="171450" indent="-171450" algn="l">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Transformer-based ASR model</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CAPIO</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LSTM</a:t>
                      </a:r>
                    </a:p>
                  </a:txBody>
                  <a:tcPr anchor="ctr">
                    <a:lnT w="12700" cap="flat" cmpd="sng" algn="ctr">
                      <a:solidFill>
                        <a:schemeClr val="bg1"/>
                      </a:solidFill>
                      <a:prstDash val="solid"/>
                      <a:round/>
                      <a:headEnd type="none" w="med" len="med"/>
                      <a:tailEnd type="none" w="med" len="med"/>
                    </a:lnT>
                    <a:solidFill>
                      <a:schemeClr val="bg2">
                        <a:lumMod val="95000"/>
                      </a:schemeClr>
                    </a:solidFill>
                  </a:tcPr>
                </a:tc>
                <a:tc>
                  <a:txBody>
                    <a:bodyPr/>
                    <a:lstStyle/>
                    <a:p>
                      <a:pPr algn="l"/>
                      <a:r>
                        <a:rPr lang="en-US" sz="1200" dirty="0">
                          <a:latin typeface="Times New Roman" panose="02020603050405020304" pitchFamily="18" charset="0"/>
                          <a:cs typeface="Times New Roman" panose="02020603050405020304" pitchFamily="18" charset="0"/>
                        </a:rPr>
                        <a:t>WER = 12.9</a:t>
                      </a:r>
                    </a:p>
                  </a:txBody>
                  <a:tcPr anchor="ctr">
                    <a:lnT w="12700" cap="flat" cmpd="sng" algn="ctr">
                      <a:solidFill>
                        <a:schemeClr val="bg1"/>
                      </a:solidFill>
                      <a:prstDash val="solid"/>
                      <a:round/>
                      <a:headEnd type="none" w="med" len="med"/>
                      <a:tailEnd type="none" w="med" len="med"/>
                    </a:lnT>
                    <a:solidFill>
                      <a:schemeClr val="bg2">
                        <a:lumMod val="95000"/>
                      </a:schemeClr>
                    </a:solidFill>
                  </a:tcPr>
                </a:tc>
                <a:extLst>
                  <a:ext uri="{0D108BD9-81ED-4DB2-BD59-A6C34878D82A}">
                    <a16:rowId xmlns:a16="http://schemas.microsoft.com/office/drawing/2014/main" val="1717640494"/>
                  </a:ext>
                </a:extLst>
              </a:tr>
              <a:tr h="928074">
                <a:tc>
                  <a:txBody>
                    <a:bodyPr/>
                    <a:lstStyle/>
                    <a:p>
                      <a:pPr algn="ctr"/>
                      <a:r>
                        <a:rPr lang="en-GB" sz="1200" dirty="0">
                          <a:latin typeface="Times New Roman" panose="02020603050405020304" pitchFamily="18" charset="0"/>
                          <a:cs typeface="Times New Roman" panose="02020603050405020304" pitchFamily="18" charset="0"/>
                        </a:rPr>
                        <a:t>[14]</a:t>
                      </a:r>
                    </a:p>
                    <a:p>
                      <a:pPr algn="ctr"/>
                      <a:r>
                        <a:rPr lang="en-GB" sz="1200" i="1" dirty="0">
                          <a:latin typeface="Times New Roman" panose="02020603050405020304" pitchFamily="18" charset="0"/>
                          <a:cs typeface="Times New Roman" panose="02020603050405020304" pitchFamily="18" charset="0"/>
                        </a:rPr>
                        <a:t>(2020)</a:t>
                      </a:r>
                      <a:endParaRPr lang="en-US" sz="1200" i="1"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LibriSpeech</a:t>
                      </a:r>
                      <a:endParaRPr lang="en-GB" sz="12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Pre-Audio Sampling</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Noise Reduction</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Silence Removal</a:t>
                      </a:r>
                    </a:p>
                  </a:txBody>
                  <a:tcPr anchor="ctr">
                    <a:solidFill>
                      <a:schemeClr val="bg1"/>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Mel-Frequency Cepstral </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Log Mel Spectrogram</a:t>
                      </a:r>
                    </a:p>
                  </a:txBody>
                  <a:tcPr anchor="ctr">
                    <a:solidFill>
                      <a:schemeClr val="bg1"/>
                    </a:solidFill>
                  </a:tcPr>
                </a:tc>
                <a:tc>
                  <a:txBody>
                    <a:bodyPr/>
                    <a:lstStyle/>
                    <a:p>
                      <a:pPr marL="171450" indent="-171450" algn="l">
                        <a:buFont typeface="Arial" panose="020B0604020202020204" pitchFamily="34" charset="0"/>
                        <a:buChar char="•"/>
                      </a:pPr>
                      <a:r>
                        <a:rPr lang="en-GB" sz="1200" b="1" dirty="0">
                          <a:latin typeface="Times New Roman" panose="02020603050405020304" pitchFamily="18" charset="0"/>
                          <a:cs typeface="Times New Roman" panose="02020603050405020304" pitchFamily="18" charset="0"/>
                        </a:rPr>
                        <a:t>Conformer</a:t>
                      </a:r>
                    </a:p>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ContextNet</a:t>
                      </a:r>
                      <a:endParaRPr lang="en-GB" sz="12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a:latin typeface="Times New Roman" panose="02020603050405020304" pitchFamily="18" charset="0"/>
                          <a:cs typeface="Times New Roman" panose="02020603050405020304" pitchFamily="18" charset="0"/>
                        </a:rPr>
                        <a:t>Listen, Attend, and Spell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err="1">
                          <a:latin typeface="Times New Roman" panose="02020603050405020304" pitchFamily="18" charset="0"/>
                          <a:cs typeface="Times New Roman" panose="02020603050405020304" pitchFamily="18" charset="0"/>
                        </a:rPr>
                        <a:t>QuartzNet</a:t>
                      </a:r>
                      <a:endParaRPr lang="en-GB" sz="1200" b="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l"/>
                      <a:r>
                        <a:rPr lang="en-GB" sz="1200" dirty="0">
                          <a:latin typeface="Times New Roman" panose="02020603050405020304" pitchFamily="18" charset="0"/>
                          <a:cs typeface="Times New Roman" panose="02020603050405020304" pitchFamily="18" charset="0"/>
                        </a:rPr>
                        <a:t>WER (Conformer) = 3.9</a:t>
                      </a:r>
                    </a:p>
                    <a:p>
                      <a:pPr algn="l"/>
                      <a:r>
                        <a:rPr lang="en-GB" sz="1200" dirty="0">
                          <a:latin typeface="Times New Roman" panose="02020603050405020304" pitchFamily="18" charset="0"/>
                          <a:cs typeface="Times New Roman" panose="02020603050405020304" pitchFamily="18" charset="0"/>
                        </a:rPr>
                        <a:t>WER (</a:t>
                      </a:r>
                      <a:r>
                        <a:rPr lang="en-GB" sz="1200" dirty="0" err="1">
                          <a:latin typeface="Times New Roman" panose="02020603050405020304" pitchFamily="18" charset="0"/>
                          <a:cs typeface="Times New Roman" panose="02020603050405020304" pitchFamily="18" charset="0"/>
                        </a:rPr>
                        <a:t>ContextNet</a:t>
                      </a:r>
                      <a:r>
                        <a:rPr lang="en-GB" sz="1200" dirty="0">
                          <a:latin typeface="Times New Roman" panose="02020603050405020304" pitchFamily="18" charset="0"/>
                          <a:cs typeface="Times New Roman" panose="02020603050405020304" pitchFamily="18" charset="0"/>
                        </a:rPr>
                        <a:t>) = 4.1</a:t>
                      </a:r>
                    </a:p>
                    <a:p>
                      <a:pPr algn="l"/>
                      <a:r>
                        <a:rPr lang="en-US" sz="1200" dirty="0">
                          <a:latin typeface="Times New Roman" panose="02020603050405020304" pitchFamily="18" charset="0"/>
                          <a:cs typeface="Times New Roman" panose="02020603050405020304" pitchFamily="18" charset="0"/>
                        </a:rPr>
                        <a:t>WER (LAS) = 5.17</a:t>
                      </a:r>
                    </a:p>
                    <a:p>
                      <a:pPr algn="l"/>
                      <a:r>
                        <a:rPr lang="en-US" sz="1200" dirty="0">
                          <a:latin typeface="Times New Roman" panose="02020603050405020304" pitchFamily="18" charset="0"/>
                          <a:cs typeface="Times New Roman" panose="02020603050405020304" pitchFamily="18" charset="0"/>
                        </a:rPr>
                        <a:t>WER (</a:t>
                      </a:r>
                      <a:r>
                        <a:rPr lang="en-US" sz="1200" dirty="0" err="1">
                          <a:latin typeface="Times New Roman" panose="02020603050405020304" pitchFamily="18" charset="0"/>
                          <a:cs typeface="Times New Roman" panose="02020603050405020304" pitchFamily="18" charset="0"/>
                        </a:rPr>
                        <a:t>QuartzNet</a:t>
                      </a:r>
                      <a:r>
                        <a:rPr lang="en-US" sz="1200" dirty="0">
                          <a:latin typeface="Times New Roman" panose="02020603050405020304" pitchFamily="18" charset="0"/>
                          <a:cs typeface="Times New Roman" panose="02020603050405020304" pitchFamily="18" charset="0"/>
                        </a:rPr>
                        <a:t>) = 7.25</a:t>
                      </a:r>
                    </a:p>
                  </a:txBody>
                  <a:tcPr anchor="ctr">
                    <a:solidFill>
                      <a:schemeClr val="bg1"/>
                    </a:solidFill>
                  </a:tcPr>
                </a:tc>
                <a:extLst>
                  <a:ext uri="{0D108BD9-81ED-4DB2-BD59-A6C34878D82A}">
                    <a16:rowId xmlns:a16="http://schemas.microsoft.com/office/drawing/2014/main" val="3403857300"/>
                  </a:ext>
                </a:extLst>
              </a:tr>
              <a:tr h="757514">
                <a:tc>
                  <a:txBody>
                    <a:bodyPr/>
                    <a:lstStyle/>
                    <a:p>
                      <a:pPr algn="ctr"/>
                      <a:r>
                        <a:rPr lang="en-GB" sz="1200" dirty="0">
                          <a:latin typeface="Times New Roman" panose="02020603050405020304" pitchFamily="18" charset="0"/>
                          <a:cs typeface="Times New Roman" panose="02020603050405020304" pitchFamily="18" charset="0"/>
                        </a:rPr>
                        <a:t>[15]</a:t>
                      </a:r>
                    </a:p>
                    <a:p>
                      <a:pPr algn="ctr"/>
                      <a:r>
                        <a:rPr lang="en-GB" sz="1200" i="1" dirty="0">
                          <a:latin typeface="Times New Roman" panose="02020603050405020304" pitchFamily="18" charset="0"/>
                          <a:cs typeface="Times New Roman" panose="02020603050405020304" pitchFamily="18" charset="0"/>
                        </a:rPr>
                        <a:t>(2020)</a:t>
                      </a:r>
                      <a:endParaRPr lang="en-US" sz="1200" i="1" dirty="0">
                        <a:latin typeface="Times New Roman" panose="02020603050405020304" pitchFamily="18" charset="0"/>
                        <a:cs typeface="Times New Roman" panose="02020603050405020304" pitchFamily="18" charset="0"/>
                      </a:endParaRPr>
                    </a:p>
                  </a:txBody>
                  <a:tcPr anchor="ctr">
                    <a:solidFill>
                      <a:schemeClr val="bg2">
                        <a:lumMod val="95000"/>
                      </a:schemeClr>
                    </a:solidFill>
                  </a:tcPr>
                </a:tc>
                <a:tc>
                  <a:txBody>
                    <a:bodyPr/>
                    <a:lstStyle/>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LibriSpeech</a:t>
                      </a:r>
                      <a:endParaRPr lang="en-GB" sz="12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Europarl</a:t>
                      </a:r>
                      <a:endParaRPr lang="en-US" sz="12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TIMIT Corpus</a:t>
                      </a:r>
                    </a:p>
                  </a:txBody>
                  <a:tcPr anchor="ctr">
                    <a:solidFill>
                      <a:schemeClr val="bg2">
                        <a:lumMod val="95000"/>
                      </a:schemeClr>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Data Augmentation</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Data Normalization</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Speed Perturbation</a:t>
                      </a:r>
                    </a:p>
                  </a:txBody>
                  <a:tcPr anchor="ctr">
                    <a:solidFill>
                      <a:schemeClr val="bg2">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imes New Roman" panose="02020603050405020304" pitchFamily="18" charset="0"/>
                          <a:cs typeface="Times New Roman" panose="02020603050405020304" pitchFamily="18" charset="0"/>
                        </a:rPr>
                        <a:t>Mel-Frequency Cepstral Coefficients</a:t>
                      </a:r>
                    </a:p>
                  </a:txBody>
                  <a:tcPr anchor="ctr">
                    <a:solidFill>
                      <a:schemeClr val="bg2">
                        <a:lumMod val="95000"/>
                      </a:schemeClr>
                    </a:solidFill>
                  </a:tcPr>
                </a:tc>
                <a:tc>
                  <a:txBody>
                    <a:bodyPr/>
                    <a:lstStyle/>
                    <a:p>
                      <a:pPr marL="171450" indent="-171450" algn="l">
                        <a:buFont typeface="Arial" panose="020B0604020202020204" pitchFamily="34" charset="0"/>
                        <a:buChar char="•"/>
                      </a:pPr>
                      <a:r>
                        <a:rPr lang="en-GB" sz="1200" b="1" dirty="0">
                          <a:latin typeface="Times New Roman" panose="02020603050405020304" pitchFamily="18" charset="0"/>
                          <a:cs typeface="Times New Roman" panose="02020603050405020304" pitchFamily="18" charset="0"/>
                        </a:rPr>
                        <a:t>KALDI</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AST</a:t>
                      </a:r>
                    </a:p>
                  </a:txBody>
                  <a:tcPr anchor="ctr">
                    <a:solidFill>
                      <a:schemeClr val="bg2">
                        <a:lumMod val="95000"/>
                      </a:schemeClr>
                    </a:solidFill>
                  </a:tcPr>
                </a:tc>
                <a:tc>
                  <a:txBody>
                    <a:bodyPr/>
                    <a:lstStyle/>
                    <a:p>
                      <a:pPr algn="l"/>
                      <a:r>
                        <a:rPr lang="en-GB" sz="1200" dirty="0">
                          <a:latin typeface="Times New Roman" panose="02020603050405020304" pitchFamily="18" charset="0"/>
                          <a:cs typeface="Times New Roman" panose="02020603050405020304" pitchFamily="18" charset="0"/>
                        </a:rPr>
                        <a:t>BLEU = 10.3</a:t>
                      </a:r>
                    </a:p>
                    <a:p>
                      <a:pPr algn="l"/>
                      <a:r>
                        <a:rPr lang="en-GB" sz="1200" dirty="0">
                          <a:latin typeface="Times New Roman" panose="02020603050405020304" pitchFamily="18" charset="0"/>
                          <a:cs typeface="Times New Roman" panose="02020603050405020304" pitchFamily="18" charset="0"/>
                        </a:rPr>
                        <a:t>WER =  22.5 – 80.5</a:t>
                      </a:r>
                      <a:endParaRPr lang="en-US" sz="1200" dirty="0">
                        <a:latin typeface="Times New Roman" panose="02020603050405020304" pitchFamily="18" charset="0"/>
                        <a:cs typeface="Times New Roman" panose="02020603050405020304" pitchFamily="18" charset="0"/>
                      </a:endParaRPr>
                    </a:p>
                  </a:txBody>
                  <a:tcPr anchor="ctr">
                    <a:solidFill>
                      <a:schemeClr val="bg2">
                        <a:lumMod val="95000"/>
                      </a:schemeClr>
                    </a:solidFill>
                  </a:tcPr>
                </a:tc>
                <a:extLst>
                  <a:ext uri="{0D108BD9-81ED-4DB2-BD59-A6C34878D82A}">
                    <a16:rowId xmlns:a16="http://schemas.microsoft.com/office/drawing/2014/main" val="2135887211"/>
                  </a:ext>
                </a:extLst>
              </a:tr>
              <a:tr h="852619">
                <a:tc>
                  <a:txBody>
                    <a:bodyPr/>
                    <a:lstStyle/>
                    <a:p>
                      <a:pPr algn="ctr"/>
                      <a:r>
                        <a:rPr lang="en-GB" sz="1200" dirty="0">
                          <a:latin typeface="Times New Roman" panose="02020603050405020304" pitchFamily="18" charset="0"/>
                          <a:cs typeface="Times New Roman" panose="02020603050405020304" pitchFamily="18" charset="0"/>
                        </a:rPr>
                        <a:t>[16]</a:t>
                      </a:r>
                    </a:p>
                    <a:p>
                      <a:pPr algn="ctr"/>
                      <a:r>
                        <a:rPr lang="en-GB" sz="1200" i="1" dirty="0">
                          <a:latin typeface="Times New Roman" panose="02020603050405020304" pitchFamily="18" charset="0"/>
                          <a:cs typeface="Times New Roman" panose="02020603050405020304" pitchFamily="18" charset="0"/>
                        </a:rPr>
                        <a:t>(2019)</a:t>
                      </a:r>
                      <a:endParaRPr lang="en-US" sz="1200" i="1"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LibriSpeech</a:t>
                      </a:r>
                      <a:endParaRPr lang="en-GB" sz="12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Wall Street Journal Corpus</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Data Normalization</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Short-Time Fourier Transform (STFT)</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Power Spectrogram</a:t>
                      </a:r>
                    </a:p>
                  </a:txBody>
                  <a:tcPr anchor="ctr">
                    <a:solidFill>
                      <a:schemeClr val="bg1"/>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Mel-Spectrogram</a:t>
                      </a:r>
                    </a:p>
                  </a:txBody>
                  <a:tcPr anchor="ctr">
                    <a:solidFill>
                      <a:schemeClr val="bg1"/>
                    </a:solidFill>
                  </a:tcPr>
                </a:tc>
                <a:tc>
                  <a:txBody>
                    <a:bodyPr/>
                    <a:lstStyle/>
                    <a:p>
                      <a:pPr marL="171450" indent="-171450" algn="l">
                        <a:buFont typeface="Arial" panose="020B0604020202020204" pitchFamily="34" charset="0"/>
                        <a:buChar char="•"/>
                      </a:pPr>
                      <a:r>
                        <a:rPr lang="en-GB" sz="1200" b="1" dirty="0">
                          <a:latin typeface="Times New Roman" panose="02020603050405020304" pitchFamily="18" charset="0"/>
                          <a:cs typeface="Times New Roman" panose="02020603050405020304" pitchFamily="18" charset="0"/>
                        </a:rPr>
                        <a:t>Jasper</a:t>
                      </a:r>
                      <a:endParaRPr lang="en-US" sz="1200" b="1"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l"/>
                      <a:r>
                        <a:rPr lang="en-GB" sz="1200" dirty="0">
                          <a:latin typeface="Times New Roman" panose="02020603050405020304" pitchFamily="18" charset="0"/>
                          <a:cs typeface="Times New Roman" panose="02020603050405020304" pitchFamily="18" charset="0"/>
                        </a:rPr>
                        <a:t>WER = 3.86</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1722443123"/>
                  </a:ext>
                </a:extLst>
              </a:tr>
              <a:tr h="1340552">
                <a:tc>
                  <a:txBody>
                    <a:bodyPr/>
                    <a:lstStyle/>
                    <a:p>
                      <a:pPr algn="ctr"/>
                      <a:r>
                        <a:rPr lang="en-GB" sz="1200" dirty="0">
                          <a:latin typeface="Times New Roman" panose="02020603050405020304" pitchFamily="18" charset="0"/>
                          <a:cs typeface="Times New Roman" panose="02020603050405020304" pitchFamily="18" charset="0"/>
                        </a:rPr>
                        <a:t>[17]</a:t>
                      </a:r>
                    </a:p>
                    <a:p>
                      <a:pPr algn="ctr"/>
                      <a:r>
                        <a:rPr lang="en-GB" sz="1200" i="1" dirty="0">
                          <a:latin typeface="Times New Roman" panose="02020603050405020304" pitchFamily="18" charset="0"/>
                          <a:cs typeface="Times New Roman" panose="02020603050405020304" pitchFamily="18" charset="0"/>
                        </a:rPr>
                        <a:t>(2018)</a:t>
                      </a:r>
                      <a:endParaRPr lang="en-US" sz="1200" i="1" dirty="0">
                        <a:latin typeface="Times New Roman" panose="02020603050405020304" pitchFamily="18" charset="0"/>
                        <a:cs typeface="Times New Roman" panose="02020603050405020304" pitchFamily="18" charset="0"/>
                      </a:endParaRPr>
                    </a:p>
                  </a:txBody>
                  <a:tcPr anchor="ctr">
                    <a:solidFill>
                      <a:schemeClr val="bg2">
                        <a:lumMod val="95000"/>
                      </a:schemeClr>
                    </a:solidFill>
                  </a:tcPr>
                </a:tc>
                <a:tc>
                  <a:txBody>
                    <a:bodyPr/>
                    <a:lstStyle/>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Manually Collected</a:t>
                      </a:r>
                    </a:p>
                  </a:txBody>
                  <a:tcPr anchor="ctr">
                    <a:solidFill>
                      <a:schemeClr val="bg2">
                        <a:lumMod val="95000"/>
                      </a:schemeClr>
                    </a:solidFill>
                  </a:tcPr>
                </a:tc>
                <a:tc>
                  <a:txBody>
                    <a:bodyPr/>
                    <a:lstStyle/>
                    <a:p>
                      <a:pPr marL="171450" indent="-171450" algn="l" rtl="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Feature Extraction</a:t>
                      </a:r>
                    </a:p>
                    <a:p>
                      <a:pPr marL="171450" indent="-171450" algn="l" rtl="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Feature Selection</a:t>
                      </a:r>
                      <a:endParaRPr lang="en-US" sz="1200" dirty="0">
                        <a:latin typeface="Times New Roman" panose="02020603050405020304" pitchFamily="18" charset="0"/>
                        <a:cs typeface="Times New Roman" panose="02020603050405020304" pitchFamily="18" charset="0"/>
                      </a:endParaRPr>
                    </a:p>
                  </a:txBody>
                  <a:tcPr anchor="ctr">
                    <a:solidFill>
                      <a:schemeClr val="bg2">
                        <a:lumMod val="95000"/>
                      </a:schemeClr>
                    </a:solidFill>
                  </a:tcPr>
                </a:tc>
                <a:tc>
                  <a:txBody>
                    <a:bodyPr/>
                    <a:lstStyle/>
                    <a:p>
                      <a:pPr marL="285750" indent="-2857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Mel-Frequency Cepstral Coefficients</a:t>
                      </a:r>
                    </a:p>
                    <a:p>
                      <a:pPr marL="285750" indent="-2857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Linear Predictive Cepstral Coefficient</a:t>
                      </a:r>
                    </a:p>
                    <a:p>
                      <a:pPr marL="285750" indent="-2857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Linear Discriminant Analysis</a:t>
                      </a:r>
                    </a:p>
                  </a:txBody>
                  <a:tcPr anchor="ctr">
                    <a:solidFill>
                      <a:schemeClr val="bg2">
                        <a:lumMod val="95000"/>
                      </a:schemeClr>
                    </a:solidFill>
                  </a:tcPr>
                </a:tc>
                <a:tc>
                  <a:txBody>
                    <a:bodyPr/>
                    <a:lstStyle/>
                    <a:p>
                      <a:pPr marL="171450" indent="-171450" algn="l">
                        <a:buFont typeface="Arial" panose="020B0604020202020204" pitchFamily="34" charset="0"/>
                        <a:buChar char="•"/>
                      </a:pPr>
                      <a:r>
                        <a:rPr lang="da-DK" sz="1200" b="1" dirty="0">
                          <a:latin typeface="Times New Roman" panose="02020603050405020304" pitchFamily="18" charset="0"/>
                          <a:cs typeface="Times New Roman" panose="02020603050405020304" pitchFamily="18" charset="0"/>
                        </a:rPr>
                        <a:t>Hidden Markov Model</a:t>
                      </a:r>
                    </a:p>
                    <a:p>
                      <a:pPr marL="171450" indent="-171450" algn="l">
                        <a:buFont typeface="Arial" panose="020B0604020202020204" pitchFamily="34" charset="0"/>
                        <a:buChar char="•"/>
                      </a:pPr>
                      <a:r>
                        <a:rPr lang="da-DK" sz="1200" b="0" dirty="0">
                          <a:latin typeface="Times New Roman" panose="02020603050405020304" pitchFamily="18" charset="0"/>
                          <a:cs typeface="Times New Roman" panose="02020603050405020304" pitchFamily="18" charset="0"/>
                        </a:rPr>
                        <a:t>Support Vector Machine</a:t>
                      </a:r>
                      <a:endParaRPr lang="en-GB" sz="1200" b="0" dirty="0">
                        <a:latin typeface="Times New Roman" panose="02020603050405020304" pitchFamily="18" charset="0"/>
                        <a:cs typeface="Times New Roman" panose="02020603050405020304" pitchFamily="18" charset="0"/>
                      </a:endParaRPr>
                    </a:p>
                  </a:txBody>
                  <a:tcPr anchor="ctr">
                    <a:solidFill>
                      <a:schemeClr val="bg2">
                        <a:lumMod val="95000"/>
                      </a:schemeClr>
                    </a:solidFill>
                  </a:tcPr>
                </a:tc>
                <a:tc>
                  <a:txBody>
                    <a:bodyPr/>
                    <a:lstStyle/>
                    <a:p>
                      <a:pPr algn="l"/>
                      <a:r>
                        <a:rPr lang="en-US" sz="1200" dirty="0">
                          <a:latin typeface="Times New Roman" panose="02020603050405020304" pitchFamily="18" charset="0"/>
                          <a:cs typeface="Times New Roman" panose="02020603050405020304" pitchFamily="18" charset="0"/>
                        </a:rPr>
                        <a:t>Accuracy = 86%</a:t>
                      </a:r>
                    </a:p>
                  </a:txBody>
                  <a:tcPr anchor="ctr">
                    <a:solidFill>
                      <a:schemeClr val="bg2">
                        <a:lumMod val="95000"/>
                      </a:schemeClr>
                    </a:solidFill>
                  </a:tcPr>
                </a:tc>
                <a:extLst>
                  <a:ext uri="{0D108BD9-81ED-4DB2-BD59-A6C34878D82A}">
                    <a16:rowId xmlns:a16="http://schemas.microsoft.com/office/drawing/2014/main" val="1396229050"/>
                  </a:ext>
                </a:extLst>
              </a:tr>
              <a:tr h="1134314">
                <a:tc>
                  <a:txBody>
                    <a:bodyPr/>
                    <a:lstStyle/>
                    <a:p>
                      <a:pPr algn="ctr"/>
                      <a:r>
                        <a:rPr lang="en-GB" sz="1200" dirty="0">
                          <a:latin typeface="Times New Roman" panose="02020603050405020304" pitchFamily="18" charset="0"/>
                          <a:cs typeface="Times New Roman" panose="02020603050405020304" pitchFamily="18" charset="0"/>
                        </a:rPr>
                        <a:t>[18]</a:t>
                      </a:r>
                    </a:p>
                    <a:p>
                      <a:pPr algn="ctr"/>
                      <a:r>
                        <a:rPr lang="en-GB" sz="1200" i="1" dirty="0">
                          <a:latin typeface="Times New Roman" panose="02020603050405020304" pitchFamily="18" charset="0"/>
                          <a:cs typeface="Times New Roman" panose="02020603050405020304" pitchFamily="18" charset="0"/>
                        </a:rPr>
                        <a:t>(2015)</a:t>
                      </a:r>
                      <a:endParaRPr lang="en-US" sz="1200" i="1"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Switchboard</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Wall Street Journal Corpus</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Feature Extraction</a:t>
                      </a:r>
                    </a:p>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Feature Selection</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marL="171450" indent="-1714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Linear Discriminant Analysis</a:t>
                      </a:r>
                    </a:p>
                    <a:p>
                      <a:pPr marL="171450" indent="-1714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Feature-space Maximum Likelihood Linear Regression</a:t>
                      </a:r>
                    </a:p>
                  </a:txBody>
                  <a:tcPr anchor="ctr">
                    <a:solidFill>
                      <a:schemeClr val="bg1"/>
                    </a:solidFill>
                  </a:tcPr>
                </a:tc>
                <a:tc>
                  <a:txBody>
                    <a:bodyPr/>
                    <a:lstStyle/>
                    <a:p>
                      <a:pPr marL="171450" indent="-171450" algn="l">
                        <a:buFont typeface="Arial" panose="020B0604020202020204" pitchFamily="34" charset="0"/>
                        <a:buChar char="•"/>
                      </a:pPr>
                      <a:r>
                        <a:rPr lang="en-GB" sz="1200" b="1" dirty="0">
                          <a:latin typeface="Times New Roman" panose="02020603050405020304" pitchFamily="18" charset="0"/>
                          <a:cs typeface="Times New Roman" panose="02020603050405020304" pitchFamily="18" charset="0"/>
                        </a:rPr>
                        <a:t>Kaldi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a:latin typeface="Times New Roman" panose="02020603050405020304" pitchFamily="18" charset="0"/>
                          <a:cs typeface="Times New Roman" panose="02020603050405020304" pitchFamily="18" charset="0"/>
                        </a:rPr>
                        <a:t>EESEN</a:t>
                      </a:r>
                    </a:p>
                  </a:txBody>
                  <a:tcPr anchor="ctr">
                    <a:solidFill>
                      <a:schemeClr val="bg1"/>
                    </a:solidFill>
                  </a:tcPr>
                </a:tc>
                <a:tc>
                  <a:txBody>
                    <a:bodyPr/>
                    <a:lstStyle/>
                    <a:p>
                      <a:pPr algn="l"/>
                      <a:r>
                        <a:rPr lang="en-GB" sz="1200" dirty="0">
                          <a:latin typeface="Times New Roman" panose="02020603050405020304" pitchFamily="18" charset="0"/>
                          <a:cs typeface="Times New Roman" panose="02020603050405020304" pitchFamily="18" charset="0"/>
                        </a:rPr>
                        <a:t>WER (Kaldi) = 7.14</a:t>
                      </a:r>
                    </a:p>
                    <a:p>
                      <a:pPr algn="l"/>
                      <a:r>
                        <a:rPr lang="en-GB" sz="1200" dirty="0">
                          <a:latin typeface="Times New Roman" panose="02020603050405020304" pitchFamily="18" charset="0"/>
                          <a:cs typeface="Times New Roman" panose="02020603050405020304" pitchFamily="18" charset="0"/>
                        </a:rPr>
                        <a:t>WER (EESEN) = 7.87</a:t>
                      </a:r>
                      <a:endParaRPr lang="en-US" sz="12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3578644141"/>
                  </a:ext>
                </a:extLst>
              </a:tr>
            </a:tbl>
          </a:graphicData>
        </a:graphic>
      </p:graphicFrame>
      <p:sp>
        <p:nvSpPr>
          <p:cNvPr id="11" name="Slide Number Placeholder 10">
            <a:extLst>
              <a:ext uri="{FF2B5EF4-FFF2-40B4-BE49-F238E27FC236}">
                <a16:creationId xmlns:a16="http://schemas.microsoft.com/office/drawing/2014/main" id="{E520149B-B151-8F5C-737A-6E3357C94430}"/>
              </a:ext>
            </a:extLst>
          </p:cNvPr>
          <p:cNvSpPr>
            <a:spLocks noGrp="1"/>
          </p:cNvSpPr>
          <p:nvPr>
            <p:ph type="sldNum" sz="quarter" idx="12"/>
          </p:nvPr>
        </p:nvSpPr>
        <p:spPr/>
        <p:txBody>
          <a:bodyPr/>
          <a:lstStyle/>
          <a:p>
            <a:fld id="{C9F38AC5-47C7-4006-A77D-A1B46F51FADA}" type="slidenum">
              <a:rPr lang="en-IN" smtClean="0"/>
              <a:pPr/>
              <a:t>18</a:t>
            </a:fld>
            <a:endParaRPr lang="en-IN" dirty="0"/>
          </a:p>
        </p:txBody>
      </p:sp>
    </p:spTree>
    <p:extLst>
      <p:ext uri="{BB962C8B-B14F-4D97-AF65-F5344CB8AC3E}">
        <p14:creationId xmlns:p14="http://schemas.microsoft.com/office/powerpoint/2010/main" val="3991336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F292EF-20A2-66A4-7552-0B30BDEC3B3B}"/>
              </a:ext>
            </a:extLst>
          </p:cNvPr>
          <p:cNvSpPr txBox="1"/>
          <p:nvPr/>
        </p:nvSpPr>
        <p:spPr>
          <a:xfrm>
            <a:off x="602598" y="1038601"/>
            <a:ext cx="10828539" cy="6771084"/>
          </a:xfrm>
          <a:prstGeom prst="rect">
            <a:avLst/>
          </a:prstGeom>
          <a:noFill/>
        </p:spPr>
        <p:txBody>
          <a:bodyPr wrap="square">
            <a:spAutoFit/>
          </a:bodyPr>
          <a:lstStyle/>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bg1"/>
                </a:solidFill>
                <a:latin typeface="Bahnschrift SemiBold" panose="020B0502040204020203" pitchFamily="34" charset="0"/>
                <a:ea typeface="Arial"/>
                <a:cs typeface="Arial"/>
                <a:sym typeface="Arial"/>
              </a:rPr>
              <a:t>The Most Popular Datasets Used:</a:t>
            </a:r>
          </a:p>
          <a:p>
            <a:pPr marL="800100" lvl="1" indent="-342900">
              <a:buClr>
                <a:schemeClr val="accent3">
                  <a:lumMod val="60000"/>
                  <a:lumOff val="40000"/>
                </a:schemeClr>
              </a:buClr>
              <a:buFont typeface="Arial" panose="020B0604020202020204" pitchFamily="34" charset="0"/>
              <a:buChar char="•"/>
            </a:pPr>
            <a:r>
              <a:rPr lang="en-US" sz="2400" b="1" dirty="0" err="1">
                <a:solidFill>
                  <a:schemeClr val="bg1"/>
                </a:solidFill>
                <a:latin typeface="Bahnschrift SemiBold" panose="020B0502040204020203" pitchFamily="34" charset="0"/>
                <a:ea typeface="Arial"/>
                <a:cs typeface="Arial"/>
                <a:sym typeface="Arial"/>
              </a:rPr>
              <a:t>LibriSpeech</a:t>
            </a:r>
            <a:endParaRPr lang="en-US" sz="2400" b="1" dirty="0">
              <a:solidFill>
                <a:schemeClr val="bg1"/>
              </a:solidFill>
              <a:latin typeface="Bahnschrift SemiBold" panose="020B0502040204020203" pitchFamily="34" charset="0"/>
              <a:ea typeface="Arial"/>
              <a:cs typeface="Arial"/>
              <a:sym typeface="Arial"/>
            </a:endParaRPr>
          </a:p>
          <a:p>
            <a:pPr marL="800100" lvl="1" indent="-342900">
              <a:buClr>
                <a:schemeClr val="accent3">
                  <a:lumMod val="60000"/>
                  <a:lumOff val="40000"/>
                </a:schemeClr>
              </a:buClr>
              <a:buFont typeface="Arial" panose="020B0604020202020204" pitchFamily="34" charset="0"/>
              <a:buChar char="•"/>
            </a:pPr>
            <a:r>
              <a:rPr lang="en-US" sz="2400" b="1" dirty="0">
                <a:solidFill>
                  <a:schemeClr val="bg1"/>
                </a:solidFill>
                <a:latin typeface="Bahnschrift SemiBold" panose="020B0502040204020203" pitchFamily="34" charset="0"/>
                <a:ea typeface="Arial"/>
                <a:cs typeface="Arial"/>
                <a:sym typeface="Arial"/>
              </a:rPr>
              <a:t>Common Voice Corpus</a:t>
            </a:r>
          </a:p>
          <a:p>
            <a:pPr marL="800100" lvl="1" indent="-342900">
              <a:buClr>
                <a:schemeClr val="accent3">
                  <a:lumMod val="60000"/>
                  <a:lumOff val="40000"/>
                </a:schemeClr>
              </a:buClr>
              <a:buFont typeface="Arial" panose="020B0604020202020204" pitchFamily="34" charset="0"/>
              <a:buChar char="•"/>
            </a:pPr>
            <a:r>
              <a:rPr lang="en-US" sz="2400" b="1" dirty="0">
                <a:solidFill>
                  <a:schemeClr val="bg1"/>
                </a:solidFill>
                <a:latin typeface="Bahnschrift SemiBold" panose="020B0502040204020203" pitchFamily="34" charset="0"/>
                <a:ea typeface="Arial"/>
                <a:cs typeface="Arial"/>
                <a:sym typeface="Arial"/>
              </a:rPr>
              <a:t>Wall Street Journal</a:t>
            </a:r>
          </a:p>
          <a:p>
            <a:pPr marL="800100" lvl="1" indent="-342900">
              <a:buClr>
                <a:schemeClr val="accent3">
                  <a:lumMod val="60000"/>
                  <a:lumOff val="40000"/>
                </a:schemeClr>
              </a:buClr>
              <a:buFont typeface="Arial" panose="020B0604020202020204" pitchFamily="34" charset="0"/>
              <a:buChar char="•"/>
            </a:pPr>
            <a:r>
              <a:rPr lang="en-US" sz="2400" b="1" dirty="0">
                <a:solidFill>
                  <a:schemeClr val="bg1"/>
                </a:solidFill>
                <a:latin typeface="Bahnschrift SemiBold" panose="020B0502040204020203" pitchFamily="34" charset="0"/>
                <a:ea typeface="Arial"/>
                <a:cs typeface="Arial"/>
                <a:sym typeface="Arial"/>
              </a:rPr>
              <a:t>Aishell-1</a:t>
            </a:r>
          </a:p>
          <a:p>
            <a:pPr marL="800100" lvl="1" indent="-342900">
              <a:buClr>
                <a:schemeClr val="accent1"/>
              </a:buClr>
              <a:buFont typeface="Wingdings" panose="05000000000000000000" pitchFamily="2" charset="2"/>
              <a:buChar char="§"/>
            </a:pPr>
            <a:endParaRPr lang="en-US" sz="2400" b="1" dirty="0">
              <a:solidFill>
                <a:schemeClr val="bg1"/>
              </a:solidFill>
              <a:latin typeface="Bahnschrift SemiBold" panose="020B0502040204020203" pitchFamily="34" charset="0"/>
              <a:ea typeface="Arial"/>
              <a:cs typeface="Arial"/>
              <a:sym typeface="Arial"/>
            </a:endParaRP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bg1"/>
                </a:solidFill>
                <a:latin typeface="Bahnschrift SemiBold" panose="020B0502040204020203" pitchFamily="34" charset="0"/>
                <a:ea typeface="Arial"/>
                <a:cs typeface="Arial"/>
                <a:sym typeface="Arial"/>
              </a:rPr>
              <a:t>Most of the papers are void of preprocessing techniques, but the most frequent besides feature extraction are </a:t>
            </a:r>
            <a:r>
              <a:rPr lang="en-US" sz="2400" b="1" dirty="0">
                <a:solidFill>
                  <a:schemeClr val="accent3">
                    <a:lumMod val="60000"/>
                    <a:lumOff val="40000"/>
                  </a:schemeClr>
                </a:solidFill>
                <a:latin typeface="Bahnschrift SemiBold" panose="020B0502040204020203" pitchFamily="34" charset="0"/>
                <a:ea typeface="Arial"/>
                <a:cs typeface="Arial"/>
                <a:sym typeface="Arial"/>
              </a:rPr>
              <a:t>Data Augmentation and Data Normalization.</a:t>
            </a: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endParaRPr lang="en-US" sz="2400" b="1" dirty="0">
              <a:solidFill>
                <a:schemeClr val="accent1"/>
              </a:solidFill>
              <a:latin typeface="Bahnschrift SemiBold" panose="020B0502040204020203" pitchFamily="34" charset="0"/>
              <a:ea typeface="Arial"/>
              <a:cs typeface="Arial"/>
              <a:sym typeface="Arial"/>
            </a:endParaRP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bg1"/>
                </a:solidFill>
                <a:latin typeface="Bahnschrift SemiBold" panose="020B0502040204020203" pitchFamily="34" charset="0"/>
                <a:ea typeface="Arial"/>
                <a:cs typeface="Arial"/>
                <a:sym typeface="Arial"/>
              </a:rPr>
              <a:t>The Most Commonly Used Feature Extraction Technique is</a:t>
            </a:r>
            <a:r>
              <a:rPr lang="en-US" sz="2400" b="1" dirty="0">
                <a:solidFill>
                  <a:schemeClr val="accent1"/>
                </a:solidFill>
                <a:latin typeface="Bahnschrift SemiBold" panose="020B0502040204020203" pitchFamily="34" charset="0"/>
                <a:ea typeface="Arial"/>
                <a:cs typeface="Arial"/>
                <a:sym typeface="Arial"/>
              </a:rPr>
              <a:t> </a:t>
            </a:r>
            <a:r>
              <a:rPr lang="en-US" sz="2400" b="1" dirty="0">
                <a:solidFill>
                  <a:schemeClr val="accent3">
                    <a:lumMod val="60000"/>
                    <a:lumOff val="40000"/>
                  </a:schemeClr>
                </a:solidFill>
                <a:latin typeface="Bahnschrift SemiBold" panose="020B0502040204020203" pitchFamily="34" charset="0"/>
                <a:ea typeface="Arial"/>
                <a:cs typeface="Arial"/>
                <a:sym typeface="Arial"/>
              </a:rPr>
              <a:t>Mel-Frequency Cepstral Coefficients.</a:t>
            </a: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endParaRPr lang="en-US" sz="2400" b="1" dirty="0">
              <a:solidFill>
                <a:schemeClr val="accent1"/>
              </a:solidFill>
              <a:latin typeface="Bahnschrift SemiBold" panose="020B0502040204020203" pitchFamily="34" charset="0"/>
              <a:ea typeface="Arial"/>
              <a:cs typeface="Arial"/>
              <a:sym typeface="Arial"/>
            </a:endParaRP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bg1"/>
                </a:solidFill>
                <a:latin typeface="Bahnschrift SemiBold" panose="020B0502040204020203" pitchFamily="34" charset="0"/>
                <a:ea typeface="Arial"/>
                <a:cs typeface="Arial"/>
                <a:sym typeface="Arial"/>
              </a:rPr>
              <a:t>The Suitable Evaluation Metrics for Speech Recognition are </a:t>
            </a:r>
            <a:r>
              <a:rPr lang="en-US" sz="2400" b="1" dirty="0">
                <a:solidFill>
                  <a:schemeClr val="accent3">
                    <a:lumMod val="60000"/>
                    <a:lumOff val="40000"/>
                  </a:schemeClr>
                </a:solidFill>
                <a:latin typeface="Bahnschrift SemiBold" panose="020B0502040204020203" pitchFamily="34" charset="0"/>
                <a:ea typeface="Arial"/>
                <a:cs typeface="Arial"/>
                <a:sym typeface="Arial"/>
              </a:rPr>
              <a:t>Word Error Rate and Character Error Rate.</a:t>
            </a:r>
          </a:p>
          <a:p>
            <a:pPr marL="342900" marR="0" lvl="0" indent="-342900" algn="l" rtl="0">
              <a:spcBef>
                <a:spcPts val="0"/>
              </a:spcBef>
              <a:spcAft>
                <a:spcPts val="0"/>
              </a:spcAft>
              <a:buClr>
                <a:schemeClr val="accent1"/>
              </a:buClr>
              <a:buFont typeface="Wingdings" panose="05000000000000000000" pitchFamily="2" charset="2"/>
              <a:buChar char="q"/>
            </a:pPr>
            <a:endParaRPr lang="en-US" sz="2400" b="1" dirty="0">
              <a:solidFill>
                <a:schemeClr val="accent1"/>
              </a:solidFill>
              <a:latin typeface="Bahnschrift SemiBold" panose="020B0502040204020203" pitchFamily="34" charset="0"/>
              <a:ea typeface="Arial"/>
              <a:cs typeface="Arial"/>
              <a:sym typeface="Arial"/>
            </a:endParaRPr>
          </a:p>
          <a:p>
            <a:pPr marL="285750" marR="0" lvl="0" indent="-285750" algn="l" rtl="0">
              <a:spcBef>
                <a:spcPts val="0"/>
              </a:spcBef>
              <a:spcAft>
                <a:spcPts val="0"/>
              </a:spcAft>
              <a:buClr>
                <a:schemeClr val="accent1"/>
              </a:buClr>
              <a:buFont typeface="Wingdings" panose="05000000000000000000" pitchFamily="2" charset="2"/>
              <a:buChar char="q"/>
            </a:pPr>
            <a:endParaRPr lang="en-US" sz="1800" b="1" dirty="0">
              <a:solidFill>
                <a:schemeClr val="bg1"/>
              </a:solidFill>
              <a:latin typeface="Bahnschrift SemiBold" panose="020B0502040204020203" pitchFamily="34" charset="0"/>
              <a:ea typeface="Arial"/>
              <a:cs typeface="Arial"/>
              <a:sym typeface="Arial"/>
            </a:endParaRPr>
          </a:p>
          <a:p>
            <a:pPr marL="0" marR="0" lvl="0" indent="0" algn="l" rtl="0">
              <a:spcBef>
                <a:spcPts val="0"/>
              </a:spcBef>
              <a:spcAft>
                <a:spcPts val="0"/>
              </a:spcAft>
              <a:buNone/>
            </a:pPr>
            <a:r>
              <a:rPr lang="en-US" sz="1600" b="1" dirty="0">
                <a:solidFill>
                  <a:schemeClr val="lt1"/>
                </a:solidFill>
                <a:latin typeface="Bahnschrift SemiBold" panose="020B0502040204020203" pitchFamily="34" charset="0"/>
                <a:ea typeface="Arial"/>
                <a:cs typeface="Arial"/>
                <a:sym typeface="Arial"/>
              </a:rPr>
              <a:t>    </a:t>
            </a:r>
            <a:endParaRPr lang="en-US" dirty="0">
              <a:latin typeface="Bahnschrift SemiBold" panose="020B0502040204020203" pitchFamily="34" charset="0"/>
            </a:endParaRPr>
          </a:p>
          <a:p>
            <a:pPr marL="0" marR="0" lvl="0" indent="0" algn="l" rtl="0">
              <a:spcBef>
                <a:spcPts val="0"/>
              </a:spcBef>
              <a:spcAft>
                <a:spcPts val="0"/>
              </a:spcAft>
              <a:buNone/>
            </a:pPr>
            <a:r>
              <a:rPr lang="en-US" sz="1600" b="1" dirty="0">
                <a:solidFill>
                  <a:schemeClr val="lt1"/>
                </a:solidFill>
                <a:latin typeface="Bahnschrift SemiBold" panose="020B0502040204020203" pitchFamily="34" charset="0"/>
                <a:ea typeface="Arial"/>
                <a:cs typeface="Arial"/>
                <a:sym typeface="Arial"/>
              </a:rPr>
              <a:t>    </a:t>
            </a:r>
          </a:p>
        </p:txBody>
      </p:sp>
      <p:sp>
        <p:nvSpPr>
          <p:cNvPr id="7" name="TextBox 6">
            <a:extLst>
              <a:ext uri="{FF2B5EF4-FFF2-40B4-BE49-F238E27FC236}">
                <a16:creationId xmlns:a16="http://schemas.microsoft.com/office/drawing/2014/main" id="{4073A3C3-21FB-74EA-B7A9-7A8EE0F83F16}"/>
              </a:ext>
            </a:extLst>
          </p:cNvPr>
          <p:cNvSpPr txBox="1"/>
          <p:nvPr/>
        </p:nvSpPr>
        <p:spPr>
          <a:xfrm>
            <a:off x="2618173" y="-25401"/>
            <a:ext cx="6955654" cy="923330"/>
          </a:xfrm>
          <a:prstGeom prst="rect">
            <a:avLst/>
          </a:prstGeom>
          <a:noFill/>
        </p:spPr>
        <p:txBody>
          <a:bodyPr wrap="square">
            <a:spAutoFit/>
          </a:bodyPr>
          <a:lstStyle/>
          <a:p>
            <a:pPr algn="ctr"/>
            <a:r>
              <a:rPr lang="en-US" sz="5400" b="1" spc="1000" dirty="0">
                <a:solidFill>
                  <a:schemeClr val="accent3">
                    <a:lumMod val="60000"/>
                    <a:lumOff val="40000"/>
                  </a:schemeClr>
                </a:solidFill>
                <a:latin typeface="Bahnschrift SemiBold" panose="020B0502040204020203" pitchFamily="34" charset="0"/>
              </a:rPr>
              <a:t>Comments</a:t>
            </a:r>
            <a:endParaRPr lang="en-US" sz="4000" b="1" spc="1000" dirty="0">
              <a:solidFill>
                <a:schemeClr val="accent3">
                  <a:lumMod val="60000"/>
                  <a:lumOff val="40000"/>
                </a:schemeClr>
              </a:solidFill>
              <a:latin typeface="Bahnschrift SemiBold" panose="020B0502040204020203" pitchFamily="34" charset="0"/>
            </a:endParaRPr>
          </a:p>
        </p:txBody>
      </p:sp>
      <p:sp>
        <p:nvSpPr>
          <p:cNvPr id="11" name="Slide Number Placeholder 10">
            <a:extLst>
              <a:ext uri="{FF2B5EF4-FFF2-40B4-BE49-F238E27FC236}">
                <a16:creationId xmlns:a16="http://schemas.microsoft.com/office/drawing/2014/main" id="{BEC19BEA-C1DF-A86A-8361-6E04711AE5C6}"/>
              </a:ext>
            </a:extLst>
          </p:cNvPr>
          <p:cNvSpPr>
            <a:spLocks noGrp="1"/>
          </p:cNvSpPr>
          <p:nvPr>
            <p:ph type="sldNum" sz="quarter" idx="12"/>
          </p:nvPr>
        </p:nvSpPr>
        <p:spPr/>
        <p:txBody>
          <a:bodyPr/>
          <a:lstStyle/>
          <a:p>
            <a:fld id="{C9F38AC5-47C7-4006-A77D-A1B46F51FADA}" type="slidenum">
              <a:rPr lang="en-IN" smtClean="0"/>
              <a:pPr/>
              <a:t>19</a:t>
            </a:fld>
            <a:endParaRPr lang="en-IN" dirty="0"/>
          </a:p>
        </p:txBody>
      </p:sp>
    </p:spTree>
    <p:extLst>
      <p:ext uri="{BB962C8B-B14F-4D97-AF65-F5344CB8AC3E}">
        <p14:creationId xmlns:p14="http://schemas.microsoft.com/office/powerpoint/2010/main" val="38226167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2D88DA6F-4535-2739-EF12-CAEB89A1D4CA}"/>
              </a:ext>
            </a:extLst>
          </p:cNvPr>
          <p:cNvSpPr txBox="1"/>
          <p:nvPr/>
        </p:nvSpPr>
        <p:spPr>
          <a:xfrm>
            <a:off x="3776694" y="335649"/>
            <a:ext cx="4638611" cy="923330"/>
          </a:xfrm>
          <a:prstGeom prst="rect">
            <a:avLst/>
          </a:prstGeom>
          <a:noFill/>
        </p:spPr>
        <p:txBody>
          <a:bodyPr wrap="square" rtlCol="0">
            <a:spAutoFit/>
          </a:bodyPr>
          <a:lstStyle/>
          <a:p>
            <a:pPr algn="ctr"/>
            <a:r>
              <a:rPr lang="en-US" sz="5400" spc="1000" dirty="0">
                <a:solidFill>
                  <a:schemeClr val="accent3">
                    <a:lumMod val="60000"/>
                    <a:lumOff val="40000"/>
                  </a:schemeClr>
                </a:solidFill>
                <a:latin typeface="Bahnschrift SemiBold" panose="020B0502040204020203" pitchFamily="34" charset="0"/>
              </a:rPr>
              <a:t>Members</a:t>
            </a:r>
            <a:endParaRPr lang="en-US" sz="4800" b="1" spc="1000" dirty="0">
              <a:solidFill>
                <a:schemeClr val="accent3">
                  <a:lumMod val="60000"/>
                  <a:lumOff val="40000"/>
                </a:schemeClr>
              </a:solidFill>
            </a:endParaRPr>
          </a:p>
        </p:txBody>
      </p:sp>
      <p:sp>
        <p:nvSpPr>
          <p:cNvPr id="59" name="Slide Number Placeholder 58">
            <a:extLst>
              <a:ext uri="{FF2B5EF4-FFF2-40B4-BE49-F238E27FC236}">
                <a16:creationId xmlns:a16="http://schemas.microsoft.com/office/drawing/2014/main" id="{70243A67-7C60-478A-F6C5-136AD08E58DB}"/>
              </a:ext>
            </a:extLst>
          </p:cNvPr>
          <p:cNvSpPr>
            <a:spLocks noGrp="1"/>
          </p:cNvSpPr>
          <p:nvPr>
            <p:ph type="sldNum" sz="quarter" idx="12"/>
          </p:nvPr>
        </p:nvSpPr>
        <p:spPr/>
        <p:txBody>
          <a:bodyPr/>
          <a:lstStyle/>
          <a:p>
            <a:r>
              <a:rPr lang="en-IN" dirty="0"/>
              <a:t>0</a:t>
            </a:r>
            <a:fld id="{C9F38AC5-47C7-4006-A77D-A1B46F51FADA}" type="slidenum">
              <a:rPr lang="en-IN" smtClean="0"/>
              <a:pPr/>
              <a:t>2</a:t>
            </a:fld>
            <a:endParaRPr lang="en-IN" dirty="0"/>
          </a:p>
        </p:txBody>
      </p:sp>
      <p:grpSp>
        <p:nvGrpSpPr>
          <p:cNvPr id="1151" name="Group 1150">
            <a:extLst>
              <a:ext uri="{FF2B5EF4-FFF2-40B4-BE49-F238E27FC236}">
                <a16:creationId xmlns:a16="http://schemas.microsoft.com/office/drawing/2014/main" id="{F055D76F-3C07-00A3-6F47-BBD35B829FA1}"/>
              </a:ext>
            </a:extLst>
          </p:cNvPr>
          <p:cNvGrpSpPr>
            <a:grpSpLocks/>
          </p:cNvGrpSpPr>
          <p:nvPr/>
        </p:nvGrpSpPr>
        <p:grpSpPr>
          <a:xfrm>
            <a:off x="6823477" y="3213994"/>
            <a:ext cx="7113440" cy="961179"/>
            <a:chOff x="426823" y="911682"/>
            <a:chExt cx="7113440" cy="961179"/>
          </a:xfrm>
        </p:grpSpPr>
        <p:sp>
          <p:nvSpPr>
            <p:cNvPr id="49" name="Hexagon 48">
              <a:extLst>
                <a:ext uri="{FF2B5EF4-FFF2-40B4-BE49-F238E27FC236}">
                  <a16:creationId xmlns:a16="http://schemas.microsoft.com/office/drawing/2014/main" id="{D154DCDE-8589-4DF2-BD27-DDA654E5AF48}"/>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exagon 49">
              <a:extLst>
                <a:ext uri="{FF2B5EF4-FFF2-40B4-BE49-F238E27FC236}">
                  <a16:creationId xmlns:a16="http://schemas.microsoft.com/office/drawing/2014/main" id="{D08FD764-62C2-E434-4383-DC07D8520B8F}"/>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450BBA8-7679-7736-253D-F67659E86A45}"/>
                </a:ext>
              </a:extLst>
            </p:cNvPr>
            <p:cNvSpPr txBox="1">
              <a:spLocks/>
            </p:cNvSpPr>
            <p:nvPr/>
          </p:nvSpPr>
          <p:spPr>
            <a:xfrm>
              <a:off x="1535504" y="1097173"/>
              <a:ext cx="6004759" cy="584775"/>
            </a:xfrm>
            <a:prstGeom prst="rect">
              <a:avLst/>
            </a:prstGeom>
            <a:noFill/>
          </p:spPr>
          <p:txBody>
            <a:bodyPr wrap="square" rtlCol="0">
              <a:spAutoFit/>
            </a:bodyPr>
            <a:lstStyle/>
            <a:p>
              <a:r>
                <a:rPr lang="en-GB" sz="3200" dirty="0">
                  <a:solidFill>
                    <a:schemeClr val="bg1"/>
                  </a:solidFill>
                  <a:latin typeface="Agency FB" panose="020B0503020202020204" pitchFamily="34" charset="0"/>
                </a:rPr>
                <a:t>  Mohammed Mahmoud Hassan</a:t>
              </a:r>
              <a:endParaRPr lang="en-US" sz="3200" dirty="0">
                <a:solidFill>
                  <a:schemeClr val="bg1"/>
                </a:solidFill>
                <a:latin typeface="Agency FB" panose="020B0503020202020204" pitchFamily="34" charset="0"/>
              </a:endParaRPr>
            </a:p>
          </p:txBody>
        </p:sp>
        <p:sp>
          <p:nvSpPr>
            <p:cNvPr id="52" name="TextBox 51">
              <a:extLst>
                <a:ext uri="{FF2B5EF4-FFF2-40B4-BE49-F238E27FC236}">
                  <a16:creationId xmlns:a16="http://schemas.microsoft.com/office/drawing/2014/main" id="{9BC8B2AF-573B-5B05-4AF8-F21041050882}"/>
                </a:ext>
              </a:extLst>
            </p:cNvPr>
            <p:cNvSpPr txBox="1">
              <a:spLocks/>
            </p:cNvSpPr>
            <p:nvPr/>
          </p:nvSpPr>
          <p:spPr>
            <a:xfrm>
              <a:off x="648896" y="1130618"/>
              <a:ext cx="643905" cy="523220"/>
            </a:xfrm>
            <a:prstGeom prst="rect">
              <a:avLst/>
            </a:prstGeom>
            <a:noFill/>
          </p:spPr>
          <p:txBody>
            <a:bodyPr wrap="square" rtlCol="0">
              <a:spAutoFit/>
            </a:bodyPr>
            <a:lstStyle/>
            <a:p>
              <a:pPr algn="ctr"/>
              <a:r>
                <a:rPr lang="en-US" sz="2800" b="1" dirty="0">
                  <a:solidFill>
                    <a:schemeClr val="bg1"/>
                  </a:solidFill>
                  <a:latin typeface="Digital-7" panose="02000000000000000000" pitchFamily="2" charset="0"/>
                </a:rPr>
                <a:t>04</a:t>
              </a:r>
            </a:p>
          </p:txBody>
        </p:sp>
      </p:grpSp>
      <p:grpSp>
        <p:nvGrpSpPr>
          <p:cNvPr id="12" name="Group 11">
            <a:extLst>
              <a:ext uri="{FF2B5EF4-FFF2-40B4-BE49-F238E27FC236}">
                <a16:creationId xmlns:a16="http://schemas.microsoft.com/office/drawing/2014/main" id="{42F8A3A6-C885-367C-ED52-40FCBC50F220}"/>
              </a:ext>
            </a:extLst>
          </p:cNvPr>
          <p:cNvGrpSpPr>
            <a:grpSpLocks/>
          </p:cNvGrpSpPr>
          <p:nvPr/>
        </p:nvGrpSpPr>
        <p:grpSpPr>
          <a:xfrm>
            <a:off x="6823477" y="4522231"/>
            <a:ext cx="4714217" cy="957648"/>
            <a:chOff x="426823" y="915213"/>
            <a:chExt cx="4714217" cy="957648"/>
          </a:xfrm>
        </p:grpSpPr>
        <p:sp>
          <p:nvSpPr>
            <p:cNvPr id="13" name="Hexagon 12">
              <a:extLst>
                <a:ext uri="{FF2B5EF4-FFF2-40B4-BE49-F238E27FC236}">
                  <a16:creationId xmlns:a16="http://schemas.microsoft.com/office/drawing/2014/main" id="{E0CC403D-64DE-65F7-2718-0BE4B4159042}"/>
                </a:ext>
              </a:extLst>
            </p:cNvPr>
            <p:cNvSpPr>
              <a:spLocks/>
            </p:cNvSpPr>
            <p:nvPr/>
          </p:nvSpPr>
          <p:spPr>
            <a:xfrm>
              <a:off x="522277" y="915213"/>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1AA3E676-9195-FB15-B25D-370713C9165B}"/>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7D0B17A-F87B-4542-4248-D9C09018C64C}"/>
                </a:ext>
              </a:extLst>
            </p:cNvPr>
            <p:cNvSpPr txBox="1">
              <a:spLocks/>
            </p:cNvSpPr>
            <p:nvPr/>
          </p:nvSpPr>
          <p:spPr>
            <a:xfrm>
              <a:off x="1535504" y="1096957"/>
              <a:ext cx="3605536" cy="584775"/>
            </a:xfrm>
            <a:prstGeom prst="rect">
              <a:avLst/>
            </a:prstGeom>
            <a:noFill/>
          </p:spPr>
          <p:txBody>
            <a:bodyPr wrap="square" rtlCol="0">
              <a:spAutoFit/>
            </a:bodyPr>
            <a:lstStyle/>
            <a:p>
              <a:r>
                <a:rPr lang="en-GB" sz="3200" dirty="0">
                  <a:solidFill>
                    <a:schemeClr val="bg1"/>
                  </a:solidFill>
                  <a:latin typeface="Agency FB" panose="020B0503020202020204" pitchFamily="34" charset="0"/>
                </a:rPr>
                <a:t>  Tarek Abo </a:t>
              </a:r>
              <a:r>
                <a:rPr lang="en-GB" sz="3200" dirty="0" err="1">
                  <a:solidFill>
                    <a:schemeClr val="bg1"/>
                  </a:solidFill>
                  <a:latin typeface="Agency FB" panose="020B0503020202020204" pitchFamily="34" charset="0"/>
                </a:rPr>
                <a:t>Elenen</a:t>
              </a:r>
              <a:r>
                <a:rPr lang="en-GB" sz="3200" dirty="0">
                  <a:solidFill>
                    <a:schemeClr val="bg1"/>
                  </a:solidFill>
                  <a:latin typeface="Agency FB" panose="020B0503020202020204" pitchFamily="34" charset="0"/>
                </a:rPr>
                <a:t> Ali</a:t>
              </a:r>
              <a:endParaRPr lang="en-US" sz="3200" dirty="0">
                <a:solidFill>
                  <a:schemeClr val="bg1"/>
                </a:solidFill>
                <a:latin typeface="Agency FB" panose="020B0503020202020204" pitchFamily="34" charset="0"/>
              </a:endParaRPr>
            </a:p>
          </p:txBody>
        </p:sp>
        <p:sp>
          <p:nvSpPr>
            <p:cNvPr id="16" name="TextBox 15">
              <a:extLst>
                <a:ext uri="{FF2B5EF4-FFF2-40B4-BE49-F238E27FC236}">
                  <a16:creationId xmlns:a16="http://schemas.microsoft.com/office/drawing/2014/main" id="{CA4ADDB3-8A72-3B9B-C140-E756E2CF4B60}"/>
                </a:ext>
              </a:extLst>
            </p:cNvPr>
            <p:cNvSpPr txBox="1">
              <a:spLocks/>
            </p:cNvSpPr>
            <p:nvPr/>
          </p:nvSpPr>
          <p:spPr>
            <a:xfrm>
              <a:off x="648896" y="1130618"/>
              <a:ext cx="643905" cy="523220"/>
            </a:xfrm>
            <a:prstGeom prst="rect">
              <a:avLst/>
            </a:prstGeom>
            <a:noFill/>
          </p:spPr>
          <p:txBody>
            <a:bodyPr wrap="square" rtlCol="0">
              <a:spAutoFit/>
            </a:bodyPr>
            <a:lstStyle/>
            <a:p>
              <a:pPr algn="ctr"/>
              <a:r>
                <a:rPr lang="en-US" sz="2800" b="1">
                  <a:solidFill>
                    <a:schemeClr val="bg1"/>
                  </a:solidFill>
                  <a:latin typeface="Digital-7" panose="02000000000000000000" pitchFamily="2" charset="0"/>
                </a:rPr>
                <a:t>06</a:t>
              </a:r>
              <a:endParaRPr lang="en-US" sz="2800" b="1" dirty="0">
                <a:solidFill>
                  <a:schemeClr val="bg1"/>
                </a:solidFill>
                <a:latin typeface="Digital-7" panose="02000000000000000000" pitchFamily="2" charset="0"/>
              </a:endParaRPr>
            </a:p>
          </p:txBody>
        </p:sp>
      </p:grpSp>
      <p:grpSp>
        <p:nvGrpSpPr>
          <p:cNvPr id="2" name="Group 1">
            <a:extLst>
              <a:ext uri="{FF2B5EF4-FFF2-40B4-BE49-F238E27FC236}">
                <a16:creationId xmlns:a16="http://schemas.microsoft.com/office/drawing/2014/main" id="{48F0FBD7-5E34-26D1-E465-D4769F82E252}"/>
              </a:ext>
            </a:extLst>
          </p:cNvPr>
          <p:cNvGrpSpPr>
            <a:grpSpLocks/>
          </p:cNvGrpSpPr>
          <p:nvPr/>
        </p:nvGrpSpPr>
        <p:grpSpPr>
          <a:xfrm>
            <a:off x="554210" y="3213994"/>
            <a:ext cx="4762936" cy="961179"/>
            <a:chOff x="426823" y="911682"/>
            <a:chExt cx="4558377" cy="961179"/>
          </a:xfrm>
        </p:grpSpPr>
        <p:sp>
          <p:nvSpPr>
            <p:cNvPr id="3" name="Hexagon 2">
              <a:extLst>
                <a:ext uri="{FF2B5EF4-FFF2-40B4-BE49-F238E27FC236}">
                  <a16:creationId xmlns:a16="http://schemas.microsoft.com/office/drawing/2014/main" id="{DAE5F8C4-BF4D-135B-7596-77035D2C39EE}"/>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CB616AFA-2AB5-9C63-31F9-5DCD65B1AAED}"/>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2C6050-5923-8B9A-932B-A6708CE4B90D}"/>
                </a:ext>
              </a:extLst>
            </p:cNvPr>
            <p:cNvSpPr txBox="1">
              <a:spLocks/>
            </p:cNvSpPr>
            <p:nvPr/>
          </p:nvSpPr>
          <p:spPr>
            <a:xfrm>
              <a:off x="1647832" y="1061306"/>
              <a:ext cx="3337368" cy="584775"/>
            </a:xfrm>
            <a:prstGeom prst="rect">
              <a:avLst/>
            </a:prstGeom>
            <a:noFill/>
          </p:spPr>
          <p:txBody>
            <a:bodyPr wrap="square" rtlCol="0">
              <a:spAutoFit/>
            </a:bodyPr>
            <a:lstStyle/>
            <a:p>
              <a:r>
                <a:rPr lang="en-GB" sz="3200" dirty="0">
                  <a:solidFill>
                    <a:schemeClr val="bg1"/>
                  </a:solidFill>
                  <a:latin typeface="Agency FB" panose="020B0503020202020204" pitchFamily="34" charset="0"/>
                </a:rPr>
                <a:t> </a:t>
              </a:r>
              <a:r>
                <a:rPr lang="en-GB" sz="3200" dirty="0" err="1">
                  <a:solidFill>
                    <a:schemeClr val="bg1"/>
                  </a:solidFill>
                  <a:latin typeface="Agency FB" panose="020B0503020202020204" pitchFamily="34" charset="0"/>
                </a:rPr>
                <a:t>Eman</a:t>
              </a:r>
              <a:r>
                <a:rPr lang="en-GB" sz="3200" dirty="0">
                  <a:solidFill>
                    <a:schemeClr val="bg1"/>
                  </a:solidFill>
                  <a:latin typeface="Agency FB" panose="020B0503020202020204" pitchFamily="34" charset="0"/>
                </a:rPr>
                <a:t> Bassem Ezzat</a:t>
              </a:r>
              <a:endParaRPr lang="en-US" sz="3200" dirty="0">
                <a:solidFill>
                  <a:schemeClr val="bg1"/>
                </a:solidFill>
                <a:latin typeface="Agency FB" panose="020B0503020202020204" pitchFamily="34" charset="0"/>
              </a:endParaRPr>
            </a:p>
          </p:txBody>
        </p:sp>
        <p:sp>
          <p:nvSpPr>
            <p:cNvPr id="11" name="TextBox 10">
              <a:extLst>
                <a:ext uri="{FF2B5EF4-FFF2-40B4-BE49-F238E27FC236}">
                  <a16:creationId xmlns:a16="http://schemas.microsoft.com/office/drawing/2014/main" id="{DD7CC7A1-2ADF-3F04-A960-DD7D222AA4A6}"/>
                </a:ext>
              </a:extLst>
            </p:cNvPr>
            <p:cNvSpPr txBox="1">
              <a:spLocks/>
            </p:cNvSpPr>
            <p:nvPr/>
          </p:nvSpPr>
          <p:spPr>
            <a:xfrm>
              <a:off x="659211" y="1133371"/>
              <a:ext cx="643905" cy="523220"/>
            </a:xfrm>
            <a:prstGeom prst="rect">
              <a:avLst/>
            </a:prstGeom>
            <a:noFill/>
          </p:spPr>
          <p:txBody>
            <a:bodyPr wrap="square" rtlCol="0">
              <a:spAutoFit/>
            </a:bodyPr>
            <a:lstStyle/>
            <a:p>
              <a:pPr algn="ctr"/>
              <a:r>
                <a:rPr lang="en-US" sz="2800" b="1" dirty="0">
                  <a:solidFill>
                    <a:schemeClr val="bg1"/>
                  </a:solidFill>
                  <a:latin typeface="Digital-7" panose="02000000000000000000" pitchFamily="2" charset="0"/>
                </a:rPr>
                <a:t>03</a:t>
              </a:r>
            </a:p>
          </p:txBody>
        </p:sp>
      </p:grpSp>
      <p:grpSp>
        <p:nvGrpSpPr>
          <p:cNvPr id="17" name="Group 16">
            <a:extLst>
              <a:ext uri="{FF2B5EF4-FFF2-40B4-BE49-F238E27FC236}">
                <a16:creationId xmlns:a16="http://schemas.microsoft.com/office/drawing/2014/main" id="{F3732E7B-75C7-8741-D817-6756AEB6DDB8}"/>
              </a:ext>
            </a:extLst>
          </p:cNvPr>
          <p:cNvGrpSpPr>
            <a:grpSpLocks/>
          </p:cNvGrpSpPr>
          <p:nvPr/>
        </p:nvGrpSpPr>
        <p:grpSpPr>
          <a:xfrm>
            <a:off x="6823477" y="1906738"/>
            <a:ext cx="5990570" cy="959217"/>
            <a:chOff x="426823" y="917102"/>
            <a:chExt cx="5990570" cy="959217"/>
          </a:xfrm>
        </p:grpSpPr>
        <p:sp>
          <p:nvSpPr>
            <p:cNvPr id="18" name="Hexagon 17">
              <a:extLst>
                <a:ext uri="{FF2B5EF4-FFF2-40B4-BE49-F238E27FC236}">
                  <a16:creationId xmlns:a16="http://schemas.microsoft.com/office/drawing/2014/main" id="{4BC56515-1662-D18B-04BD-74766495B6A3}"/>
                </a:ext>
              </a:extLst>
            </p:cNvPr>
            <p:cNvSpPr>
              <a:spLocks/>
            </p:cNvSpPr>
            <p:nvPr/>
          </p:nvSpPr>
          <p:spPr>
            <a:xfrm>
              <a:off x="522277" y="920560"/>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4370E6B1-FCBD-3E2C-F277-92C233B50D31}"/>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68199D-D74A-CF2D-63CB-6CC273390A32}"/>
                </a:ext>
              </a:extLst>
            </p:cNvPr>
            <p:cNvSpPr txBox="1">
              <a:spLocks/>
            </p:cNvSpPr>
            <p:nvPr/>
          </p:nvSpPr>
          <p:spPr>
            <a:xfrm>
              <a:off x="1757577" y="1113345"/>
              <a:ext cx="4659816" cy="584775"/>
            </a:xfrm>
            <a:prstGeom prst="rect">
              <a:avLst/>
            </a:prstGeom>
            <a:noFill/>
          </p:spPr>
          <p:txBody>
            <a:bodyPr wrap="square" rtlCol="0">
              <a:spAutoFit/>
            </a:bodyPr>
            <a:lstStyle/>
            <a:p>
              <a:r>
                <a:rPr lang="en-GB" sz="3200" dirty="0">
                  <a:solidFill>
                    <a:schemeClr val="bg1"/>
                  </a:solidFill>
                  <a:latin typeface="Agency FB" panose="020B0503020202020204" pitchFamily="34" charset="0"/>
                </a:rPr>
                <a:t>Basma Ahmed Sayed</a:t>
              </a:r>
              <a:endParaRPr lang="en-US" sz="3200" dirty="0">
                <a:solidFill>
                  <a:schemeClr val="bg1"/>
                </a:solidFill>
                <a:latin typeface="Agency FB" panose="020B0503020202020204" pitchFamily="34" charset="0"/>
              </a:endParaRPr>
            </a:p>
          </p:txBody>
        </p:sp>
        <p:sp>
          <p:nvSpPr>
            <p:cNvPr id="21" name="TextBox 20">
              <a:extLst>
                <a:ext uri="{FF2B5EF4-FFF2-40B4-BE49-F238E27FC236}">
                  <a16:creationId xmlns:a16="http://schemas.microsoft.com/office/drawing/2014/main" id="{2B037BF0-1454-E845-928A-C176C6D27BDE}"/>
                </a:ext>
              </a:extLst>
            </p:cNvPr>
            <p:cNvSpPr txBox="1">
              <a:spLocks/>
            </p:cNvSpPr>
            <p:nvPr/>
          </p:nvSpPr>
          <p:spPr>
            <a:xfrm>
              <a:off x="648896" y="1130618"/>
              <a:ext cx="643905" cy="523220"/>
            </a:xfrm>
            <a:prstGeom prst="rect">
              <a:avLst/>
            </a:prstGeom>
            <a:noFill/>
          </p:spPr>
          <p:txBody>
            <a:bodyPr wrap="square" rtlCol="0">
              <a:spAutoFit/>
            </a:bodyPr>
            <a:lstStyle/>
            <a:p>
              <a:pPr algn="ctr"/>
              <a:r>
                <a:rPr lang="en-US" sz="2800" b="1" dirty="0">
                  <a:solidFill>
                    <a:schemeClr val="bg1"/>
                  </a:solidFill>
                  <a:latin typeface="Digital-7" panose="02000000000000000000" pitchFamily="2" charset="0"/>
                </a:rPr>
                <a:t>02</a:t>
              </a:r>
            </a:p>
          </p:txBody>
        </p:sp>
      </p:grpSp>
      <p:grpSp>
        <p:nvGrpSpPr>
          <p:cNvPr id="22" name="Group 21">
            <a:extLst>
              <a:ext uri="{FF2B5EF4-FFF2-40B4-BE49-F238E27FC236}">
                <a16:creationId xmlns:a16="http://schemas.microsoft.com/office/drawing/2014/main" id="{7F778B8B-4C72-F101-FF16-AE1262A941EA}"/>
              </a:ext>
            </a:extLst>
          </p:cNvPr>
          <p:cNvGrpSpPr>
            <a:grpSpLocks/>
          </p:cNvGrpSpPr>
          <p:nvPr/>
        </p:nvGrpSpPr>
        <p:grpSpPr>
          <a:xfrm>
            <a:off x="554210" y="4522231"/>
            <a:ext cx="6893475" cy="957648"/>
            <a:chOff x="426823" y="915213"/>
            <a:chExt cx="6893475" cy="957648"/>
          </a:xfrm>
        </p:grpSpPr>
        <p:sp>
          <p:nvSpPr>
            <p:cNvPr id="23" name="Hexagon 22">
              <a:extLst>
                <a:ext uri="{FF2B5EF4-FFF2-40B4-BE49-F238E27FC236}">
                  <a16:creationId xmlns:a16="http://schemas.microsoft.com/office/drawing/2014/main" id="{EA40D65B-AAD3-8001-0B07-2AA654675C32}"/>
                </a:ext>
              </a:extLst>
            </p:cNvPr>
            <p:cNvSpPr>
              <a:spLocks/>
            </p:cNvSpPr>
            <p:nvPr/>
          </p:nvSpPr>
          <p:spPr>
            <a:xfrm>
              <a:off x="522277" y="915213"/>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785CF55C-0A79-E582-67DC-9B029232AD92}"/>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21E5047-1A04-5BDF-FCCE-9A143587AF47}"/>
                </a:ext>
              </a:extLst>
            </p:cNvPr>
            <p:cNvSpPr txBox="1">
              <a:spLocks/>
            </p:cNvSpPr>
            <p:nvPr/>
          </p:nvSpPr>
          <p:spPr>
            <a:xfrm>
              <a:off x="1699050" y="1120862"/>
              <a:ext cx="5621248" cy="584775"/>
            </a:xfrm>
            <a:prstGeom prst="rect">
              <a:avLst/>
            </a:prstGeom>
            <a:noFill/>
          </p:spPr>
          <p:txBody>
            <a:bodyPr wrap="square" rtlCol="0">
              <a:spAutoFit/>
            </a:bodyPr>
            <a:lstStyle/>
            <a:p>
              <a:r>
                <a:rPr lang="en-GB" sz="3200" dirty="0">
                  <a:solidFill>
                    <a:schemeClr val="bg1"/>
                  </a:solidFill>
                  <a:latin typeface="Agency FB" panose="020B0503020202020204" pitchFamily="34" charset="0"/>
                </a:rPr>
                <a:t>Mohamed </a:t>
              </a:r>
              <a:r>
                <a:rPr lang="en-GB" sz="3200" dirty="0" err="1">
                  <a:solidFill>
                    <a:schemeClr val="bg1"/>
                  </a:solidFill>
                  <a:latin typeface="Agency FB" panose="020B0503020202020204" pitchFamily="34" charset="0"/>
                </a:rPr>
                <a:t>Abdelmonem</a:t>
              </a:r>
              <a:r>
                <a:rPr lang="en-GB" sz="3200" dirty="0">
                  <a:solidFill>
                    <a:schemeClr val="bg1"/>
                  </a:solidFill>
                  <a:latin typeface="Agency FB" panose="020B0503020202020204" pitchFamily="34" charset="0"/>
                </a:rPr>
                <a:t> Abdelrahman</a:t>
              </a:r>
              <a:endParaRPr lang="en-US" sz="3200" dirty="0">
                <a:solidFill>
                  <a:schemeClr val="bg1"/>
                </a:solidFill>
                <a:latin typeface="Agency FB" panose="020B0503020202020204" pitchFamily="34" charset="0"/>
              </a:endParaRPr>
            </a:p>
          </p:txBody>
        </p:sp>
        <p:sp>
          <p:nvSpPr>
            <p:cNvPr id="26" name="TextBox 25">
              <a:extLst>
                <a:ext uri="{FF2B5EF4-FFF2-40B4-BE49-F238E27FC236}">
                  <a16:creationId xmlns:a16="http://schemas.microsoft.com/office/drawing/2014/main" id="{2E7F07CA-B054-CB94-ED5D-15D0F453C61B}"/>
                </a:ext>
              </a:extLst>
            </p:cNvPr>
            <p:cNvSpPr txBox="1">
              <a:spLocks/>
            </p:cNvSpPr>
            <p:nvPr/>
          </p:nvSpPr>
          <p:spPr>
            <a:xfrm>
              <a:off x="659211" y="1133371"/>
              <a:ext cx="643905" cy="523220"/>
            </a:xfrm>
            <a:prstGeom prst="rect">
              <a:avLst/>
            </a:prstGeom>
            <a:noFill/>
          </p:spPr>
          <p:txBody>
            <a:bodyPr wrap="square" rtlCol="0">
              <a:spAutoFit/>
            </a:bodyPr>
            <a:lstStyle/>
            <a:p>
              <a:pPr algn="ctr"/>
              <a:r>
                <a:rPr lang="en-US" sz="2800" b="1" dirty="0">
                  <a:solidFill>
                    <a:schemeClr val="bg1"/>
                  </a:solidFill>
                  <a:latin typeface="Digital-7" panose="02000000000000000000" pitchFamily="2" charset="0"/>
                </a:rPr>
                <a:t>05</a:t>
              </a:r>
            </a:p>
          </p:txBody>
        </p:sp>
      </p:grpSp>
      <p:grpSp>
        <p:nvGrpSpPr>
          <p:cNvPr id="1120" name="Group 1119">
            <a:extLst>
              <a:ext uri="{FF2B5EF4-FFF2-40B4-BE49-F238E27FC236}">
                <a16:creationId xmlns:a16="http://schemas.microsoft.com/office/drawing/2014/main" id="{F1F783FE-FCB8-58A7-B902-3240F9B16F02}"/>
              </a:ext>
            </a:extLst>
          </p:cNvPr>
          <p:cNvGrpSpPr>
            <a:grpSpLocks/>
          </p:cNvGrpSpPr>
          <p:nvPr/>
        </p:nvGrpSpPr>
        <p:grpSpPr>
          <a:xfrm>
            <a:off x="554210" y="1905757"/>
            <a:ext cx="5265668" cy="961179"/>
            <a:chOff x="426823" y="911682"/>
            <a:chExt cx="5039516" cy="961179"/>
          </a:xfrm>
        </p:grpSpPr>
        <p:sp>
          <p:nvSpPr>
            <p:cNvPr id="1121" name="Hexagon 1120">
              <a:extLst>
                <a:ext uri="{FF2B5EF4-FFF2-40B4-BE49-F238E27FC236}">
                  <a16:creationId xmlns:a16="http://schemas.microsoft.com/office/drawing/2014/main" id="{126E3910-497E-099A-0E87-CE6D46C475CB}"/>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Hexagon 1121">
              <a:extLst>
                <a:ext uri="{FF2B5EF4-FFF2-40B4-BE49-F238E27FC236}">
                  <a16:creationId xmlns:a16="http://schemas.microsoft.com/office/drawing/2014/main" id="{C1BF3998-4D1A-F371-E09E-F9133D3EC535}"/>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B700575-585A-A4FB-3393-35F89FF62997}"/>
                </a:ext>
              </a:extLst>
            </p:cNvPr>
            <p:cNvSpPr txBox="1">
              <a:spLocks/>
            </p:cNvSpPr>
            <p:nvPr/>
          </p:nvSpPr>
          <p:spPr>
            <a:xfrm>
              <a:off x="1722313" y="1034171"/>
              <a:ext cx="374402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noProof="0" dirty="0">
                  <a:ln>
                    <a:noFill/>
                  </a:ln>
                  <a:solidFill>
                    <a:prstClr val="white"/>
                  </a:solidFill>
                  <a:effectLst/>
                  <a:uLnTx/>
                  <a:uFillTx/>
                  <a:latin typeface="Agency FB" panose="020B0503020202020204" pitchFamily="34" charset="0"/>
                  <a:cs typeface="Times New Roman" panose="02020603050405020304" pitchFamily="18" charset="0"/>
                </a:rPr>
                <a:t>A</a:t>
              </a:r>
              <a:r>
                <a:rPr kumimoji="0" lang="en-US" sz="3200" b="0" i="0" u="none" strike="noStrike" kern="1200" cap="none" spc="0" normalizeH="0" baseline="0" noProof="0" dirty="0">
                  <a:ln>
                    <a:noFill/>
                  </a:ln>
                  <a:solidFill>
                    <a:prstClr val="white"/>
                  </a:solidFill>
                  <a:effectLst/>
                  <a:uLnTx/>
                  <a:uFillTx/>
                  <a:latin typeface="Agency FB" panose="020B0503020202020204" pitchFamily="34" charset="0"/>
                  <a:cs typeface="Times New Roman" panose="02020603050405020304" pitchFamily="18" charset="0"/>
                </a:rPr>
                <a:t>bdelrahman </a:t>
              </a:r>
              <a:r>
                <a:rPr kumimoji="0" lang="en-US" sz="3200" b="0" i="0" u="none" strike="noStrike" kern="1200" cap="none" spc="0" normalizeH="0" baseline="0" noProof="0" dirty="0" err="1">
                  <a:ln>
                    <a:noFill/>
                  </a:ln>
                  <a:solidFill>
                    <a:prstClr val="white"/>
                  </a:solidFill>
                  <a:effectLst/>
                  <a:uLnTx/>
                  <a:uFillTx/>
                  <a:latin typeface="Agency FB" panose="020B0503020202020204" pitchFamily="34" charset="0"/>
                  <a:cs typeface="Times New Roman" panose="02020603050405020304" pitchFamily="18" charset="0"/>
                </a:rPr>
                <a:t>Fakhry</a:t>
              </a:r>
              <a:r>
                <a:rPr kumimoji="0" lang="en-US" sz="3200" b="0" i="0" u="none" strike="noStrike" kern="1200" cap="none" spc="0" normalizeH="0" baseline="0" noProof="0" dirty="0">
                  <a:ln>
                    <a:noFill/>
                  </a:ln>
                  <a:solidFill>
                    <a:prstClr val="white"/>
                  </a:solidFill>
                  <a:effectLst/>
                  <a:uLnTx/>
                  <a:uFillTx/>
                  <a:latin typeface="Agency FB" panose="020B0503020202020204" pitchFamily="34" charset="0"/>
                  <a:cs typeface="Times New Roman" panose="02020603050405020304" pitchFamily="18" charset="0"/>
                </a:rPr>
                <a:t> Hussein</a:t>
              </a:r>
            </a:p>
          </p:txBody>
        </p:sp>
        <p:sp>
          <p:nvSpPr>
            <p:cNvPr id="1124" name="TextBox 1123">
              <a:extLst>
                <a:ext uri="{FF2B5EF4-FFF2-40B4-BE49-F238E27FC236}">
                  <a16:creationId xmlns:a16="http://schemas.microsoft.com/office/drawing/2014/main" id="{9E9CF790-1EC1-FC73-030E-FD6FB55081B9}"/>
                </a:ext>
              </a:extLst>
            </p:cNvPr>
            <p:cNvSpPr txBox="1">
              <a:spLocks/>
            </p:cNvSpPr>
            <p:nvPr/>
          </p:nvSpPr>
          <p:spPr>
            <a:xfrm>
              <a:off x="659211" y="1133371"/>
              <a:ext cx="643905" cy="523220"/>
            </a:xfrm>
            <a:prstGeom prst="rect">
              <a:avLst/>
            </a:prstGeom>
            <a:noFill/>
          </p:spPr>
          <p:txBody>
            <a:bodyPr wrap="square" rtlCol="0">
              <a:spAutoFit/>
            </a:bodyPr>
            <a:lstStyle/>
            <a:p>
              <a:pPr algn="ctr"/>
              <a:r>
                <a:rPr lang="en-US" sz="2800" b="1" dirty="0">
                  <a:solidFill>
                    <a:schemeClr val="bg1"/>
                  </a:solidFill>
                  <a:latin typeface="Digital-7" panose="02000000000000000000" pitchFamily="2" charset="0"/>
                </a:rPr>
                <a:t>01</a:t>
              </a:r>
            </a:p>
          </p:txBody>
        </p:sp>
      </p:grpSp>
    </p:spTree>
    <p:extLst>
      <p:ext uri="{BB962C8B-B14F-4D97-AF65-F5344CB8AC3E}">
        <p14:creationId xmlns:p14="http://schemas.microsoft.com/office/powerpoint/2010/main" val="7304256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fontScale="90000"/>
          </a:bodyPr>
          <a:lstStyle/>
          <a:p>
            <a:r>
              <a:rPr lang="en-US" sz="8000" spc="1000" dirty="0">
                <a:solidFill>
                  <a:schemeClr val="accent3">
                    <a:lumMod val="60000"/>
                    <a:lumOff val="40000"/>
                  </a:schemeClr>
                </a:solidFill>
                <a:latin typeface="Agency FB" panose="020B0503020202020204" pitchFamily="34" charset="0"/>
              </a:rPr>
              <a:t>SYSTEM ARCHITECTURE</a:t>
            </a:r>
            <a:endParaRPr lang="en-US" spc="1000" dirty="0">
              <a:solidFill>
                <a:schemeClr val="accent3">
                  <a:lumMod val="60000"/>
                  <a:lumOff val="40000"/>
                </a:schemeClr>
              </a:solidFill>
              <a:latin typeface="Agency FB" panose="020B0503020202020204" pitchFamily="34" charset="0"/>
            </a:endParaRP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20</a:t>
            </a:fld>
            <a:endParaRPr lang="en-US" dirty="0"/>
          </a:p>
        </p:txBody>
      </p:sp>
    </p:spTree>
    <p:extLst>
      <p:ext uri="{BB962C8B-B14F-4D97-AF65-F5344CB8AC3E}">
        <p14:creationId xmlns:p14="http://schemas.microsoft.com/office/powerpoint/2010/main" val="32187316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73A3C3-21FB-74EA-B7A9-7A8EE0F83F16}"/>
              </a:ext>
            </a:extLst>
          </p:cNvPr>
          <p:cNvSpPr txBox="1"/>
          <p:nvPr/>
        </p:nvSpPr>
        <p:spPr>
          <a:xfrm>
            <a:off x="1173127" y="3174"/>
            <a:ext cx="9845747"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System Architecture</a:t>
            </a:r>
            <a:endParaRPr lang="en-US" sz="5400" b="1" spc="1000" dirty="0">
              <a:solidFill>
                <a:schemeClr val="accent3">
                  <a:lumMod val="60000"/>
                  <a:lumOff val="40000"/>
                </a:schemeClr>
              </a:solidFill>
              <a:latin typeface="Bahnschrift SemiBold" panose="020B0502040204020203" pitchFamily="34" charset="0"/>
            </a:endParaRPr>
          </a:p>
        </p:txBody>
      </p:sp>
      <p:sp>
        <p:nvSpPr>
          <p:cNvPr id="14" name="Slide Number Placeholder 13">
            <a:extLst>
              <a:ext uri="{FF2B5EF4-FFF2-40B4-BE49-F238E27FC236}">
                <a16:creationId xmlns:a16="http://schemas.microsoft.com/office/drawing/2014/main" id="{6012B5A2-3F2A-19DE-DF53-581DD01A8A86}"/>
              </a:ext>
            </a:extLst>
          </p:cNvPr>
          <p:cNvSpPr>
            <a:spLocks noGrp="1"/>
          </p:cNvSpPr>
          <p:nvPr>
            <p:ph type="sldNum" sz="quarter" idx="12"/>
          </p:nvPr>
        </p:nvSpPr>
        <p:spPr/>
        <p:txBody>
          <a:bodyPr/>
          <a:lstStyle/>
          <a:p>
            <a:fld id="{C9F38AC5-47C7-4006-A77D-A1B46F51FADA}" type="slidenum">
              <a:rPr lang="en-IN" smtClean="0"/>
              <a:pPr/>
              <a:t>21</a:t>
            </a:fld>
            <a:endParaRPr lang="en-IN" dirty="0"/>
          </a:p>
        </p:txBody>
      </p:sp>
      <p:pic>
        <p:nvPicPr>
          <p:cNvPr id="16" name="Picture 15" descr="A diagram of a conversation&#10;&#10;Description automatically generated">
            <a:extLst>
              <a:ext uri="{FF2B5EF4-FFF2-40B4-BE49-F238E27FC236}">
                <a16:creationId xmlns:a16="http://schemas.microsoft.com/office/drawing/2014/main" id="{61DA03BE-6EFC-EBF1-E948-9C58812FE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17" y="0"/>
            <a:ext cx="9169365" cy="6858000"/>
          </a:xfrm>
          <a:prstGeom prst="rect">
            <a:avLst/>
          </a:prstGeom>
        </p:spPr>
      </p:pic>
    </p:spTree>
    <p:extLst>
      <p:ext uri="{BB962C8B-B14F-4D97-AF65-F5344CB8AC3E}">
        <p14:creationId xmlns:p14="http://schemas.microsoft.com/office/powerpoint/2010/main" val="20289780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FAFB5A4-FA76-12DC-B9A2-D2D1A9467CB7}"/>
              </a:ext>
            </a:extLst>
          </p:cNvPr>
          <p:cNvSpPr>
            <a:spLocks noGrp="1"/>
          </p:cNvSpPr>
          <p:nvPr>
            <p:ph type="sldNum" sz="quarter" idx="12"/>
          </p:nvPr>
        </p:nvSpPr>
        <p:spPr/>
        <p:txBody>
          <a:bodyPr/>
          <a:lstStyle/>
          <a:p>
            <a:fld id="{C9F38AC5-47C7-4006-A77D-A1B46F51FADA}" type="slidenum">
              <a:rPr lang="en-IN" smtClean="0"/>
              <a:pPr/>
              <a:t>22</a:t>
            </a:fld>
            <a:endParaRPr lang="en-IN" dirty="0"/>
          </a:p>
        </p:txBody>
      </p:sp>
      <p:sp>
        <p:nvSpPr>
          <p:cNvPr id="3" name="TextBox 2">
            <a:extLst>
              <a:ext uri="{FF2B5EF4-FFF2-40B4-BE49-F238E27FC236}">
                <a16:creationId xmlns:a16="http://schemas.microsoft.com/office/drawing/2014/main" id="{540BDA79-9168-7A5B-B9A1-FD17875BB8F3}"/>
              </a:ext>
            </a:extLst>
          </p:cNvPr>
          <p:cNvSpPr txBox="1"/>
          <p:nvPr/>
        </p:nvSpPr>
        <p:spPr>
          <a:xfrm>
            <a:off x="769662" y="1536174"/>
            <a:ext cx="10652675" cy="3785652"/>
          </a:xfrm>
          <a:prstGeom prst="rect">
            <a:avLst/>
          </a:prstGeom>
          <a:noFill/>
        </p:spPr>
        <p:txBody>
          <a:bodyPr wrap="square">
            <a:spAutoFit/>
          </a:bodyPr>
          <a:lstStyle/>
          <a:p>
            <a:pPr>
              <a:lnSpc>
                <a:spcPct val="200000"/>
              </a:lnSpc>
            </a:pPr>
            <a:r>
              <a:rPr lang="en-US" sz="3600" dirty="0">
                <a:solidFill>
                  <a:schemeClr val="bg1"/>
                </a:solidFill>
                <a:latin typeface="Bahnschrift SemiBold" panose="020B0502040204020203" pitchFamily="34" charset="0"/>
              </a:rPr>
              <a:t>The chosen datasets for the project are:</a:t>
            </a:r>
          </a:p>
          <a:p>
            <a:pPr marL="571500" indent="-571500">
              <a:lnSpc>
                <a:spcPct val="200000"/>
              </a:lnSpc>
              <a:buClr>
                <a:schemeClr val="accent3">
                  <a:lumMod val="60000"/>
                  <a:lumOff val="40000"/>
                </a:schemeClr>
              </a:buClr>
              <a:buFont typeface="Wingdings" panose="05000000000000000000" pitchFamily="2" charset="2"/>
              <a:buChar char="q"/>
            </a:pPr>
            <a:r>
              <a:rPr lang="en-US" sz="3600" dirty="0" err="1">
                <a:solidFill>
                  <a:schemeClr val="bg1"/>
                </a:solidFill>
                <a:latin typeface="Bahnschrift SemiBold" panose="020B0502040204020203" pitchFamily="34" charset="0"/>
              </a:rPr>
              <a:t>LibriStutter</a:t>
            </a:r>
            <a:endParaRPr lang="en-US" sz="3600" dirty="0">
              <a:solidFill>
                <a:schemeClr val="bg1"/>
              </a:solidFill>
              <a:latin typeface="Bahnschrift SemiBold" panose="020B0502040204020203" pitchFamily="34" charset="0"/>
            </a:endParaRPr>
          </a:p>
          <a:p>
            <a:pPr marL="571500" indent="-571500">
              <a:lnSpc>
                <a:spcPct val="200000"/>
              </a:lnSpc>
              <a:buClr>
                <a:schemeClr val="accent3">
                  <a:lumMod val="60000"/>
                  <a:lumOff val="40000"/>
                </a:schemeClr>
              </a:buClr>
              <a:buFont typeface="Wingdings" panose="05000000000000000000" pitchFamily="2" charset="2"/>
              <a:buChar char="q"/>
            </a:pPr>
            <a:r>
              <a:rPr lang="en-US" sz="3600" dirty="0" err="1">
                <a:solidFill>
                  <a:schemeClr val="bg1"/>
                </a:solidFill>
                <a:latin typeface="Bahnschrift SemiBold" panose="020B0502040204020203" pitchFamily="34" charset="0"/>
              </a:rPr>
              <a:t>LibriSpeech</a:t>
            </a:r>
            <a:endParaRPr lang="en-US" sz="3600" dirty="0">
              <a:solidFill>
                <a:schemeClr val="bg1"/>
              </a:solidFill>
              <a:latin typeface="Bahnschrift SemiBold" panose="020B0502040204020203" pitchFamily="34" charset="0"/>
            </a:endParaRPr>
          </a:p>
          <a:p>
            <a:endParaRPr lang="en-US" sz="2400" dirty="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2C173157-4AEF-5879-4F28-F7FC62779C6E}"/>
              </a:ext>
            </a:extLst>
          </p:cNvPr>
          <p:cNvSpPr txBox="1"/>
          <p:nvPr/>
        </p:nvSpPr>
        <p:spPr>
          <a:xfrm>
            <a:off x="2618173" y="8536"/>
            <a:ext cx="6955654" cy="923330"/>
          </a:xfrm>
          <a:prstGeom prst="rect">
            <a:avLst/>
          </a:prstGeom>
          <a:noFill/>
        </p:spPr>
        <p:txBody>
          <a:bodyPr wrap="square">
            <a:spAutoFit/>
          </a:bodyPr>
          <a:lstStyle/>
          <a:p>
            <a:pPr algn="ctr"/>
            <a:r>
              <a:rPr lang="en-US" sz="5400" b="1" spc="1000" dirty="0">
                <a:solidFill>
                  <a:schemeClr val="accent3">
                    <a:lumMod val="60000"/>
                    <a:lumOff val="40000"/>
                  </a:schemeClr>
                </a:solidFill>
                <a:latin typeface="Bahnschrift SemiBold" panose="020B0502040204020203" pitchFamily="34" charset="0"/>
              </a:rPr>
              <a:t>Datasets</a:t>
            </a:r>
            <a:endParaRPr lang="en-US" sz="4000" b="1" spc="1000" dirty="0">
              <a:solidFill>
                <a:schemeClr val="accent3">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13987249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FAFB5A4-FA76-12DC-B9A2-D2D1A9467CB7}"/>
              </a:ext>
            </a:extLst>
          </p:cNvPr>
          <p:cNvSpPr>
            <a:spLocks noGrp="1"/>
          </p:cNvSpPr>
          <p:nvPr>
            <p:ph type="sldNum" sz="quarter" idx="12"/>
          </p:nvPr>
        </p:nvSpPr>
        <p:spPr/>
        <p:txBody>
          <a:bodyPr/>
          <a:lstStyle/>
          <a:p>
            <a:fld id="{C9F38AC5-47C7-4006-A77D-A1B46F51FADA}" type="slidenum">
              <a:rPr lang="en-IN" smtClean="0"/>
              <a:pPr/>
              <a:t>23</a:t>
            </a:fld>
            <a:endParaRPr lang="en-IN" dirty="0"/>
          </a:p>
        </p:txBody>
      </p:sp>
      <p:sp>
        <p:nvSpPr>
          <p:cNvPr id="3" name="TextBox 2">
            <a:extLst>
              <a:ext uri="{FF2B5EF4-FFF2-40B4-BE49-F238E27FC236}">
                <a16:creationId xmlns:a16="http://schemas.microsoft.com/office/drawing/2014/main" id="{540BDA79-9168-7A5B-B9A1-FD17875BB8F3}"/>
              </a:ext>
            </a:extLst>
          </p:cNvPr>
          <p:cNvSpPr txBox="1"/>
          <p:nvPr/>
        </p:nvSpPr>
        <p:spPr>
          <a:xfrm>
            <a:off x="769661" y="927385"/>
            <a:ext cx="10652675" cy="5003229"/>
          </a:xfrm>
          <a:prstGeom prst="rect">
            <a:avLst/>
          </a:prstGeom>
          <a:noFill/>
        </p:spPr>
        <p:txBody>
          <a:bodyPr wrap="square">
            <a:spAutoFit/>
          </a:bodyPr>
          <a:lstStyle/>
          <a:p>
            <a:pPr>
              <a:lnSpc>
                <a:spcPct val="150000"/>
              </a:lnSpc>
            </a:pPr>
            <a:r>
              <a:rPr lang="en-US" sz="2400" dirty="0">
                <a:solidFill>
                  <a:schemeClr val="bg1"/>
                </a:solidFill>
                <a:latin typeface="Bahnschrift SemiBold" panose="020B0502040204020203" pitchFamily="34" charset="0"/>
              </a:rPr>
              <a:t>Specifications:</a:t>
            </a:r>
          </a:p>
          <a:p>
            <a:pPr marL="342900" indent="-342900">
              <a:lnSpc>
                <a:spcPct val="150000"/>
              </a:lnSpc>
              <a:buClr>
                <a:schemeClr val="accent3">
                  <a:lumMod val="60000"/>
                  <a:lumOff val="40000"/>
                </a:schemeClr>
              </a:buClr>
              <a:buFont typeface="Wingdings" panose="05000000000000000000" pitchFamily="2" charset="2"/>
              <a:buChar char="q"/>
            </a:pPr>
            <a:r>
              <a:rPr lang="en-US" sz="2400" dirty="0">
                <a:solidFill>
                  <a:schemeClr val="bg1"/>
                </a:solidFill>
                <a:latin typeface="Bahnschrift SemiBold" panose="020B0502040204020203" pitchFamily="34" charset="0"/>
              </a:rPr>
              <a:t>Contains stuttered English speech, time-aligned transcriptions, and 5 stuttering types.</a:t>
            </a:r>
          </a:p>
          <a:p>
            <a:pPr marL="342900" indent="-342900">
              <a:lnSpc>
                <a:spcPct val="150000"/>
              </a:lnSpc>
              <a:buClr>
                <a:schemeClr val="accent3">
                  <a:lumMod val="60000"/>
                  <a:lumOff val="40000"/>
                </a:schemeClr>
              </a:buClr>
              <a:buFont typeface="Wingdings" panose="05000000000000000000" pitchFamily="2" charset="2"/>
              <a:buChar char="q"/>
            </a:pPr>
            <a:r>
              <a:rPr lang="en-US" sz="2400" dirty="0">
                <a:solidFill>
                  <a:schemeClr val="bg1"/>
                </a:solidFill>
                <a:latin typeface="Bahnschrift SemiBold" panose="020B0502040204020203" pitchFamily="34" charset="0"/>
              </a:rPr>
              <a:t>Contains 20 hours of audio selected from the “clean” speech of </a:t>
            </a:r>
            <a:r>
              <a:rPr lang="en-US" sz="2400" dirty="0" err="1">
                <a:solidFill>
                  <a:schemeClr val="bg1"/>
                </a:solidFill>
                <a:latin typeface="Bahnschrift SemiBold" panose="020B0502040204020203" pitchFamily="34" charset="0"/>
              </a:rPr>
              <a:t>LibriSpeech</a:t>
            </a:r>
            <a:r>
              <a:rPr lang="en-US" sz="2400" dirty="0">
                <a:solidFill>
                  <a:schemeClr val="bg1"/>
                </a:solidFill>
                <a:latin typeface="Bahnschrift SemiBold" panose="020B0502040204020203" pitchFamily="34" charset="0"/>
              </a:rPr>
              <a:t>.</a:t>
            </a:r>
          </a:p>
          <a:p>
            <a:pPr>
              <a:lnSpc>
                <a:spcPct val="150000"/>
              </a:lnSpc>
            </a:pPr>
            <a:r>
              <a:rPr lang="en-US" sz="2400" dirty="0">
                <a:solidFill>
                  <a:schemeClr val="bg1"/>
                </a:solidFill>
                <a:latin typeface="Bahnschrift SemiBold" panose="020B0502040204020203" pitchFamily="34" charset="0"/>
              </a:rPr>
              <a:t>Reasons:</a:t>
            </a:r>
          </a:p>
          <a:p>
            <a:pPr marL="342900" indent="-342900">
              <a:lnSpc>
                <a:spcPct val="150000"/>
              </a:lnSpc>
              <a:buClr>
                <a:schemeClr val="accent3">
                  <a:lumMod val="60000"/>
                  <a:lumOff val="40000"/>
                </a:schemeClr>
              </a:buClr>
              <a:buFont typeface="Wingdings" panose="05000000000000000000" pitchFamily="2" charset="2"/>
              <a:buChar char="q"/>
            </a:pPr>
            <a:r>
              <a:rPr lang="en-US" sz="2400" dirty="0">
                <a:solidFill>
                  <a:schemeClr val="bg1"/>
                </a:solidFill>
                <a:latin typeface="Bahnschrift SemiBold" panose="020B0502040204020203" pitchFamily="34" charset="0"/>
              </a:rPr>
              <a:t>Has a suitable size of 10 GB. </a:t>
            </a:r>
          </a:p>
          <a:p>
            <a:pPr marL="342900" indent="-342900">
              <a:lnSpc>
                <a:spcPct val="150000"/>
              </a:lnSpc>
              <a:buClr>
                <a:schemeClr val="accent3">
                  <a:lumMod val="60000"/>
                  <a:lumOff val="40000"/>
                </a:schemeClr>
              </a:buClr>
              <a:buFont typeface="Wingdings" panose="05000000000000000000" pitchFamily="2" charset="2"/>
              <a:buChar char="q"/>
            </a:pPr>
            <a:r>
              <a:rPr lang="en-US" sz="2400" dirty="0">
                <a:solidFill>
                  <a:schemeClr val="bg1"/>
                </a:solidFill>
                <a:latin typeface="Bahnschrift SemiBold" panose="020B0502040204020203" pitchFamily="34" charset="0"/>
              </a:rPr>
              <a:t>Contains stuttered speech which is one of the core targets in the project.</a:t>
            </a:r>
          </a:p>
          <a:p>
            <a:pPr marL="342900" indent="-342900">
              <a:lnSpc>
                <a:spcPct val="150000"/>
              </a:lnSpc>
              <a:buClr>
                <a:schemeClr val="accent3">
                  <a:lumMod val="60000"/>
                  <a:lumOff val="40000"/>
                </a:schemeClr>
              </a:buClr>
              <a:buFont typeface="Wingdings" panose="05000000000000000000" pitchFamily="2" charset="2"/>
              <a:buChar char="q"/>
            </a:pPr>
            <a:r>
              <a:rPr lang="en-US" sz="2400" dirty="0">
                <a:solidFill>
                  <a:schemeClr val="bg1"/>
                </a:solidFill>
                <a:latin typeface="Bahnschrift SemiBold" panose="020B0502040204020203" pitchFamily="34" charset="0"/>
              </a:rPr>
              <a:t>Includes transcripts.</a:t>
            </a:r>
          </a:p>
        </p:txBody>
      </p:sp>
      <p:sp>
        <p:nvSpPr>
          <p:cNvPr id="2" name="TextBox 1">
            <a:extLst>
              <a:ext uri="{FF2B5EF4-FFF2-40B4-BE49-F238E27FC236}">
                <a16:creationId xmlns:a16="http://schemas.microsoft.com/office/drawing/2014/main" id="{033BE018-A33D-5BF2-527D-5FFFB49E3692}"/>
              </a:ext>
            </a:extLst>
          </p:cNvPr>
          <p:cNvSpPr txBox="1"/>
          <p:nvPr/>
        </p:nvSpPr>
        <p:spPr>
          <a:xfrm>
            <a:off x="2618172" y="-19050"/>
            <a:ext cx="6955654" cy="923330"/>
          </a:xfrm>
          <a:prstGeom prst="rect">
            <a:avLst/>
          </a:prstGeom>
          <a:noFill/>
        </p:spPr>
        <p:txBody>
          <a:bodyPr wrap="square">
            <a:spAutoFit/>
          </a:bodyPr>
          <a:lstStyle/>
          <a:p>
            <a:pPr algn="ctr"/>
            <a:r>
              <a:rPr lang="en-US" sz="5400" b="1" spc="1000" dirty="0" err="1">
                <a:solidFill>
                  <a:schemeClr val="accent3">
                    <a:lumMod val="60000"/>
                    <a:lumOff val="40000"/>
                  </a:schemeClr>
                </a:solidFill>
                <a:latin typeface="Bahnschrift SemiBold" panose="020B0502040204020203" pitchFamily="34" charset="0"/>
              </a:rPr>
              <a:t>LibriStutter</a:t>
            </a:r>
            <a:endParaRPr lang="en-US" sz="4000" b="1" spc="1000" dirty="0">
              <a:solidFill>
                <a:schemeClr val="accent3">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40437295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FAFB5A4-FA76-12DC-B9A2-D2D1A9467CB7}"/>
              </a:ext>
            </a:extLst>
          </p:cNvPr>
          <p:cNvSpPr>
            <a:spLocks noGrp="1"/>
          </p:cNvSpPr>
          <p:nvPr>
            <p:ph type="sldNum" sz="quarter" idx="12"/>
          </p:nvPr>
        </p:nvSpPr>
        <p:spPr/>
        <p:txBody>
          <a:bodyPr/>
          <a:lstStyle/>
          <a:p>
            <a:fld id="{C9F38AC5-47C7-4006-A77D-A1B46F51FADA}" type="slidenum">
              <a:rPr lang="en-IN" smtClean="0"/>
              <a:pPr/>
              <a:t>24</a:t>
            </a:fld>
            <a:endParaRPr lang="en-IN" dirty="0"/>
          </a:p>
        </p:txBody>
      </p:sp>
      <p:sp>
        <p:nvSpPr>
          <p:cNvPr id="3" name="TextBox 2">
            <a:extLst>
              <a:ext uri="{FF2B5EF4-FFF2-40B4-BE49-F238E27FC236}">
                <a16:creationId xmlns:a16="http://schemas.microsoft.com/office/drawing/2014/main" id="{540BDA79-9168-7A5B-B9A1-FD17875BB8F3}"/>
              </a:ext>
            </a:extLst>
          </p:cNvPr>
          <p:cNvSpPr txBox="1"/>
          <p:nvPr/>
        </p:nvSpPr>
        <p:spPr>
          <a:xfrm>
            <a:off x="769661" y="1481383"/>
            <a:ext cx="10652675" cy="3895234"/>
          </a:xfrm>
          <a:prstGeom prst="rect">
            <a:avLst/>
          </a:prstGeom>
          <a:noFill/>
        </p:spPr>
        <p:txBody>
          <a:bodyPr wrap="square">
            <a:spAutoFit/>
          </a:bodyPr>
          <a:lstStyle/>
          <a:p>
            <a:pPr>
              <a:lnSpc>
                <a:spcPct val="150000"/>
              </a:lnSpc>
            </a:pPr>
            <a:r>
              <a:rPr lang="en-US" sz="2400" dirty="0">
                <a:solidFill>
                  <a:schemeClr val="bg1"/>
                </a:solidFill>
                <a:latin typeface="Bahnschrift SemiBold" panose="020B0502040204020203" pitchFamily="34" charset="0"/>
              </a:rPr>
              <a:t>Specifications:</a:t>
            </a:r>
          </a:p>
          <a:p>
            <a:pPr marL="342900" indent="-342900">
              <a:lnSpc>
                <a:spcPct val="150000"/>
              </a:lnSpc>
              <a:buClr>
                <a:schemeClr val="accent3">
                  <a:lumMod val="60000"/>
                  <a:lumOff val="40000"/>
                </a:schemeClr>
              </a:buClr>
              <a:buFont typeface="Wingdings" panose="05000000000000000000" pitchFamily="2" charset="2"/>
              <a:buChar char="q"/>
            </a:pPr>
            <a:r>
              <a:rPr lang="en-US" sz="2400" dirty="0">
                <a:solidFill>
                  <a:schemeClr val="bg1"/>
                </a:solidFill>
                <a:latin typeface="Bahnschrift SemiBold" panose="020B0502040204020203" pitchFamily="34" charset="0"/>
              </a:rPr>
              <a:t>Contains English speech and time-aligned transcriptions.</a:t>
            </a:r>
          </a:p>
          <a:p>
            <a:pPr marL="342900" indent="-342900">
              <a:lnSpc>
                <a:spcPct val="150000"/>
              </a:lnSpc>
              <a:buClr>
                <a:schemeClr val="accent3">
                  <a:lumMod val="60000"/>
                  <a:lumOff val="40000"/>
                </a:schemeClr>
              </a:buClr>
              <a:buFont typeface="Wingdings" panose="05000000000000000000" pitchFamily="2" charset="2"/>
              <a:buChar char="q"/>
            </a:pPr>
            <a:r>
              <a:rPr lang="en-US" sz="2400" dirty="0">
                <a:solidFill>
                  <a:schemeClr val="bg1"/>
                </a:solidFill>
                <a:latin typeface="Bahnschrift SemiBold" panose="020B0502040204020203" pitchFamily="34" charset="0"/>
              </a:rPr>
              <a:t>Contains 100 hours of clean speech.</a:t>
            </a:r>
          </a:p>
          <a:p>
            <a:pPr>
              <a:lnSpc>
                <a:spcPct val="150000"/>
              </a:lnSpc>
            </a:pPr>
            <a:r>
              <a:rPr lang="en-US" sz="2400" dirty="0">
                <a:solidFill>
                  <a:schemeClr val="bg1"/>
                </a:solidFill>
                <a:latin typeface="Bahnschrift SemiBold" panose="020B0502040204020203" pitchFamily="34" charset="0"/>
              </a:rPr>
              <a:t>Reasons:</a:t>
            </a:r>
          </a:p>
          <a:p>
            <a:pPr marL="342900" indent="-342900">
              <a:lnSpc>
                <a:spcPct val="150000"/>
              </a:lnSpc>
              <a:buClr>
                <a:schemeClr val="accent3">
                  <a:lumMod val="60000"/>
                  <a:lumOff val="40000"/>
                </a:schemeClr>
              </a:buClr>
              <a:buFont typeface="Wingdings" panose="05000000000000000000" pitchFamily="2" charset="2"/>
              <a:buChar char="q"/>
            </a:pPr>
            <a:r>
              <a:rPr lang="en-US" sz="2400" dirty="0">
                <a:solidFill>
                  <a:schemeClr val="bg1"/>
                </a:solidFill>
                <a:latin typeface="Bahnschrift SemiBold" panose="020B0502040204020203" pitchFamily="34" charset="0"/>
              </a:rPr>
              <a:t>Has a suitable size of 6.3 GB. </a:t>
            </a:r>
          </a:p>
          <a:p>
            <a:pPr marL="342900" indent="-342900">
              <a:lnSpc>
                <a:spcPct val="150000"/>
              </a:lnSpc>
              <a:buClr>
                <a:schemeClr val="accent3">
                  <a:lumMod val="60000"/>
                  <a:lumOff val="40000"/>
                </a:schemeClr>
              </a:buClr>
              <a:buFont typeface="Wingdings" panose="05000000000000000000" pitchFamily="2" charset="2"/>
              <a:buChar char="q"/>
            </a:pPr>
            <a:r>
              <a:rPr lang="en-US" sz="2400" dirty="0">
                <a:solidFill>
                  <a:schemeClr val="bg1"/>
                </a:solidFill>
                <a:latin typeface="Bahnschrift SemiBold" panose="020B0502040204020203" pitchFamily="34" charset="0"/>
              </a:rPr>
              <a:t>Large-scale and high-quality speech corpus.</a:t>
            </a:r>
          </a:p>
          <a:p>
            <a:pPr marL="342900" indent="-342900">
              <a:lnSpc>
                <a:spcPct val="150000"/>
              </a:lnSpc>
              <a:buClr>
                <a:schemeClr val="accent3">
                  <a:lumMod val="60000"/>
                  <a:lumOff val="40000"/>
                </a:schemeClr>
              </a:buClr>
              <a:buFont typeface="Wingdings" panose="05000000000000000000" pitchFamily="2" charset="2"/>
              <a:buChar char="q"/>
            </a:pPr>
            <a:r>
              <a:rPr lang="en-US" sz="2400" dirty="0">
                <a:solidFill>
                  <a:schemeClr val="bg1"/>
                </a:solidFill>
                <a:latin typeface="Bahnschrift SemiBold" panose="020B0502040204020203" pitchFamily="34" charset="0"/>
              </a:rPr>
              <a:t>Includes transcripts with timestamps.</a:t>
            </a:r>
          </a:p>
        </p:txBody>
      </p:sp>
      <p:sp>
        <p:nvSpPr>
          <p:cNvPr id="2" name="TextBox 1">
            <a:extLst>
              <a:ext uri="{FF2B5EF4-FFF2-40B4-BE49-F238E27FC236}">
                <a16:creationId xmlns:a16="http://schemas.microsoft.com/office/drawing/2014/main" id="{033BE018-A33D-5BF2-527D-5FFFB49E3692}"/>
              </a:ext>
            </a:extLst>
          </p:cNvPr>
          <p:cNvSpPr txBox="1"/>
          <p:nvPr/>
        </p:nvSpPr>
        <p:spPr>
          <a:xfrm>
            <a:off x="2618172" y="-19050"/>
            <a:ext cx="6955654" cy="923330"/>
          </a:xfrm>
          <a:prstGeom prst="rect">
            <a:avLst/>
          </a:prstGeom>
          <a:noFill/>
        </p:spPr>
        <p:txBody>
          <a:bodyPr wrap="square">
            <a:spAutoFit/>
          </a:bodyPr>
          <a:lstStyle/>
          <a:p>
            <a:pPr algn="ctr"/>
            <a:r>
              <a:rPr lang="en-US" sz="5400" b="1" spc="1000" dirty="0" err="1">
                <a:solidFill>
                  <a:schemeClr val="accent3">
                    <a:lumMod val="60000"/>
                    <a:lumOff val="40000"/>
                  </a:schemeClr>
                </a:solidFill>
                <a:latin typeface="Bahnschrift SemiBold" panose="020B0502040204020203" pitchFamily="34" charset="0"/>
              </a:rPr>
              <a:t>LibriSpeech</a:t>
            </a:r>
            <a:endParaRPr lang="en-US" sz="4000" b="1" spc="1000" dirty="0">
              <a:solidFill>
                <a:schemeClr val="accent3">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22068730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a:bodyPr>
          <a:lstStyle/>
          <a:p>
            <a:r>
              <a:rPr lang="en-US" sz="8000" spc="1000" dirty="0">
                <a:solidFill>
                  <a:schemeClr val="accent3">
                    <a:lumMod val="60000"/>
                    <a:lumOff val="40000"/>
                  </a:schemeClr>
                </a:solidFill>
                <a:latin typeface="Agency FB" panose="020B0503020202020204" pitchFamily="34" charset="0"/>
              </a:rPr>
              <a:t>PREPROCESSING</a:t>
            </a:r>
            <a:endParaRPr lang="en-US" spc="1000" dirty="0">
              <a:solidFill>
                <a:schemeClr val="accent3">
                  <a:lumMod val="60000"/>
                  <a:lumOff val="40000"/>
                </a:schemeClr>
              </a:solidFill>
              <a:latin typeface="Agency FB" panose="020B0503020202020204" pitchFamily="34" charset="0"/>
            </a:endParaRP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25</a:t>
            </a:fld>
            <a:endParaRPr lang="en-US" dirty="0"/>
          </a:p>
        </p:txBody>
      </p:sp>
    </p:spTree>
    <p:extLst>
      <p:ext uri="{BB962C8B-B14F-4D97-AF65-F5344CB8AC3E}">
        <p14:creationId xmlns:p14="http://schemas.microsoft.com/office/powerpoint/2010/main" val="2478335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F292EF-20A2-66A4-7552-0B30BDEC3B3B}"/>
              </a:ext>
            </a:extLst>
          </p:cNvPr>
          <p:cNvSpPr txBox="1"/>
          <p:nvPr/>
        </p:nvSpPr>
        <p:spPr>
          <a:xfrm>
            <a:off x="327575" y="1256990"/>
            <a:ext cx="10211541" cy="4893647"/>
          </a:xfrm>
          <a:prstGeom prst="rect">
            <a:avLst/>
          </a:prstGeom>
          <a:noFill/>
        </p:spPr>
        <p:txBody>
          <a:bodyPr wrap="square">
            <a:spAutoFit/>
          </a:bodyPr>
          <a:lstStyle/>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lt1"/>
                </a:solidFill>
                <a:latin typeface="Bahnschrift SemiBold" panose="020B0502040204020203" pitchFamily="34" charset="0"/>
                <a:ea typeface="Arial"/>
                <a:cs typeface="Arial"/>
                <a:sym typeface="Arial"/>
              </a:rPr>
              <a:t>Following the trend of recent works in taking a minimalist approach towards preprocessing.</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2400" b="1" dirty="0">
              <a:solidFill>
                <a:schemeClr val="lt1"/>
              </a:solidFill>
              <a:latin typeface="Bahnschrift SemiBold" panose="020B0502040204020203" pitchFamily="34" charset="0"/>
              <a:ea typeface="Arial"/>
              <a:cs typeface="Arial"/>
              <a:sym typeface="Arial"/>
            </a:endParaRP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lt1"/>
                </a:solidFill>
                <a:latin typeface="Bahnschrift SemiBold" panose="020B0502040204020203" pitchFamily="34" charset="0"/>
                <a:ea typeface="Arial"/>
                <a:cs typeface="Arial"/>
                <a:sym typeface="Arial"/>
              </a:rPr>
              <a:t>Data augmentation is used to improve training.</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2400" b="1" dirty="0">
              <a:solidFill>
                <a:schemeClr val="lt1"/>
              </a:solidFill>
              <a:latin typeface="Bahnschrift SemiBold" panose="020B0502040204020203" pitchFamily="34" charset="0"/>
              <a:ea typeface="Arial"/>
              <a:cs typeface="Arial"/>
              <a:sym typeface="Arial"/>
            </a:endParaRP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lt1"/>
                </a:solidFill>
                <a:latin typeface="Bahnschrift SemiBold" panose="020B0502040204020203" pitchFamily="34" charset="0"/>
                <a:ea typeface="Arial"/>
                <a:cs typeface="Arial"/>
                <a:sym typeface="Arial"/>
              </a:rPr>
              <a:t>By adding noise to the data to challenge the model to handle it and provide a more realistic representation of the subject. </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2400" b="1" dirty="0">
              <a:solidFill>
                <a:schemeClr val="lt1"/>
              </a:solidFill>
              <a:latin typeface="Bahnschrift SemiBold" panose="020B0502040204020203" pitchFamily="34" charset="0"/>
              <a:ea typeface="Arial"/>
              <a:cs typeface="Arial"/>
              <a:sym typeface="Arial"/>
            </a:endParaRP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lt1"/>
                </a:solidFill>
                <a:latin typeface="Bahnschrift SemiBold" panose="020B0502040204020203" pitchFamily="34" charset="0"/>
                <a:ea typeface="Arial"/>
                <a:cs typeface="Arial"/>
                <a:sym typeface="Arial"/>
              </a:rPr>
              <a:t>To provide real-time Speech-To-Text conversion, by reducing the time needed to remove background noise.</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2400" b="1" dirty="0">
              <a:solidFill>
                <a:schemeClr val="lt1"/>
              </a:solidFill>
              <a:latin typeface="Bahnschrift SemiBold" panose="020B0502040204020203" pitchFamily="34" charset="0"/>
              <a:ea typeface="Arial"/>
              <a:cs typeface="Arial"/>
              <a:sym typeface="Arial"/>
            </a:endParaRP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lt1"/>
                </a:solidFill>
                <a:latin typeface="Bahnschrift SemiBold" panose="020B0502040204020203" pitchFamily="34" charset="0"/>
                <a:ea typeface="Arial"/>
                <a:cs typeface="Arial"/>
                <a:sym typeface="Arial"/>
              </a:rPr>
              <a:t>In real-life conversations, it is very rare for there to be no noise, and the sound is rarely 100% clear.</a:t>
            </a:r>
          </a:p>
        </p:txBody>
      </p:sp>
      <p:sp>
        <p:nvSpPr>
          <p:cNvPr id="7" name="TextBox 6">
            <a:extLst>
              <a:ext uri="{FF2B5EF4-FFF2-40B4-BE49-F238E27FC236}">
                <a16:creationId xmlns:a16="http://schemas.microsoft.com/office/drawing/2014/main" id="{4073A3C3-21FB-74EA-B7A9-7A8EE0F83F16}"/>
              </a:ext>
            </a:extLst>
          </p:cNvPr>
          <p:cNvSpPr txBox="1"/>
          <p:nvPr/>
        </p:nvSpPr>
        <p:spPr>
          <a:xfrm>
            <a:off x="2618173" y="8536"/>
            <a:ext cx="6955654" cy="923330"/>
          </a:xfrm>
          <a:prstGeom prst="rect">
            <a:avLst/>
          </a:prstGeom>
          <a:noFill/>
        </p:spPr>
        <p:txBody>
          <a:bodyPr wrap="square">
            <a:spAutoFit/>
          </a:bodyPr>
          <a:lstStyle/>
          <a:p>
            <a:pPr algn="ctr"/>
            <a:r>
              <a:rPr lang="en-US" sz="5400" b="1" spc="1000" dirty="0">
                <a:solidFill>
                  <a:schemeClr val="accent3">
                    <a:lumMod val="60000"/>
                    <a:lumOff val="40000"/>
                  </a:schemeClr>
                </a:solidFill>
                <a:latin typeface="Bahnschrift SemiBold" panose="020B0502040204020203" pitchFamily="34" charset="0"/>
              </a:rPr>
              <a:t>Preprocessing</a:t>
            </a:r>
            <a:endParaRPr lang="en-US" sz="4000" b="1" spc="1000" dirty="0">
              <a:solidFill>
                <a:schemeClr val="accent3">
                  <a:lumMod val="60000"/>
                  <a:lumOff val="40000"/>
                </a:schemeClr>
              </a:solidFill>
              <a:latin typeface="Bahnschrift SemiBold" panose="020B0502040204020203" pitchFamily="34" charset="0"/>
            </a:endParaRPr>
          </a:p>
        </p:txBody>
      </p:sp>
      <p:sp>
        <p:nvSpPr>
          <p:cNvPr id="11" name="Slide Number Placeholder 10">
            <a:extLst>
              <a:ext uri="{FF2B5EF4-FFF2-40B4-BE49-F238E27FC236}">
                <a16:creationId xmlns:a16="http://schemas.microsoft.com/office/drawing/2014/main" id="{BFAFB5A4-FA76-12DC-B9A2-D2D1A9467CB7}"/>
              </a:ext>
            </a:extLst>
          </p:cNvPr>
          <p:cNvSpPr>
            <a:spLocks noGrp="1"/>
          </p:cNvSpPr>
          <p:nvPr>
            <p:ph type="sldNum" sz="quarter" idx="12"/>
          </p:nvPr>
        </p:nvSpPr>
        <p:spPr/>
        <p:txBody>
          <a:bodyPr/>
          <a:lstStyle/>
          <a:p>
            <a:fld id="{C9F38AC5-47C7-4006-A77D-A1B46F51FADA}" type="slidenum">
              <a:rPr lang="en-IN" smtClean="0"/>
              <a:pPr/>
              <a:t>26</a:t>
            </a:fld>
            <a:endParaRPr lang="en-IN" dirty="0"/>
          </a:p>
        </p:txBody>
      </p:sp>
    </p:spTree>
    <p:extLst>
      <p:ext uri="{BB962C8B-B14F-4D97-AF65-F5344CB8AC3E}">
        <p14:creationId xmlns:p14="http://schemas.microsoft.com/office/powerpoint/2010/main" val="32200383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F188C0-F0E5-A602-F132-90C2F40C9520}"/>
              </a:ext>
            </a:extLst>
          </p:cNvPr>
          <p:cNvSpPr txBox="1"/>
          <p:nvPr/>
        </p:nvSpPr>
        <p:spPr>
          <a:xfrm>
            <a:off x="1244817" y="4451438"/>
            <a:ext cx="1697901" cy="369332"/>
          </a:xfrm>
          <a:prstGeom prst="rect">
            <a:avLst/>
          </a:prstGeom>
          <a:noFill/>
        </p:spPr>
        <p:txBody>
          <a:bodyPr wrap="none" rtlCol="0">
            <a:spAutoFit/>
          </a:bodyPr>
          <a:lstStyle/>
          <a:p>
            <a:r>
              <a:rPr lang="en-GB" dirty="0">
                <a:solidFill>
                  <a:schemeClr val="bg1"/>
                </a:solidFill>
                <a:latin typeface="Bahnschrift SemiBold" panose="020B0502040204020203" pitchFamily="34" charset="0"/>
              </a:rPr>
              <a:t>Original Audio</a:t>
            </a:r>
            <a:endParaRPr lang="en-US" dirty="0">
              <a:solidFill>
                <a:schemeClr val="bg1"/>
              </a:solidFill>
              <a:latin typeface="Bahnschrift SemiBold" panose="020B0502040204020203" pitchFamily="34" charset="0"/>
            </a:endParaRPr>
          </a:p>
        </p:txBody>
      </p:sp>
      <p:pic>
        <p:nvPicPr>
          <p:cNvPr id="8" name="AC Noise">
            <a:hlinkClick r:id="" action="ppaction://media"/>
            <a:extLst>
              <a:ext uri="{FF2B5EF4-FFF2-40B4-BE49-F238E27FC236}">
                <a16:creationId xmlns:a16="http://schemas.microsoft.com/office/drawing/2014/main" id="{D398D1A7-BF18-D5EC-944D-EEDC6E1F7AB6}"/>
              </a:ext>
            </a:extLst>
          </p:cNvPr>
          <p:cNvPicPr>
            <a:picLocks noChangeAspect="1"/>
          </p:cNvPicPr>
          <p:nvPr>
            <a:audioFile r:link="rId1"/>
            <p:extLst>
              <p:ext uri="{DAA4B4D4-6D71-4841-9C94-3DE7FCFB9230}">
                <p14:media xmlns:p14="http://schemas.microsoft.com/office/powerpoint/2010/main" r:embed="rId2">
                  <p14:trim end="17939.4375"/>
                </p14:media>
              </p:ext>
            </p:extLst>
          </p:nvPr>
        </p:nvPicPr>
        <p:blipFill>
          <a:blip r:embed="rId8">
            <a:biLevel thresh="25000"/>
          </a:blip>
          <a:stretch>
            <a:fillRect/>
          </a:stretch>
        </p:blipFill>
        <p:spPr>
          <a:xfrm>
            <a:off x="5571594" y="3075919"/>
            <a:ext cx="1080000" cy="1080000"/>
          </a:xfrm>
          <a:prstGeom prst="rect">
            <a:avLst/>
          </a:prstGeom>
        </p:spPr>
      </p:pic>
      <p:sp>
        <p:nvSpPr>
          <p:cNvPr id="9" name="TextBox 8">
            <a:extLst>
              <a:ext uri="{FF2B5EF4-FFF2-40B4-BE49-F238E27FC236}">
                <a16:creationId xmlns:a16="http://schemas.microsoft.com/office/drawing/2014/main" id="{C9C23DAB-3140-8477-96B2-C2F59E5454C6}"/>
              </a:ext>
            </a:extLst>
          </p:cNvPr>
          <p:cNvSpPr txBox="1"/>
          <p:nvPr/>
        </p:nvSpPr>
        <p:spPr>
          <a:xfrm>
            <a:off x="5649327" y="4451438"/>
            <a:ext cx="772969" cy="369332"/>
          </a:xfrm>
          <a:prstGeom prst="rect">
            <a:avLst/>
          </a:prstGeom>
          <a:noFill/>
        </p:spPr>
        <p:txBody>
          <a:bodyPr wrap="none" rtlCol="0">
            <a:spAutoFit/>
          </a:bodyPr>
          <a:lstStyle/>
          <a:p>
            <a:r>
              <a:rPr lang="en-GB" dirty="0">
                <a:solidFill>
                  <a:schemeClr val="bg1"/>
                </a:solidFill>
                <a:latin typeface="Bahnschrift SemiBold" panose="020B0502040204020203" pitchFamily="34" charset="0"/>
              </a:rPr>
              <a:t>Noise</a:t>
            </a:r>
            <a:endParaRPr lang="en-US" dirty="0">
              <a:solidFill>
                <a:schemeClr val="bg1"/>
              </a:solidFill>
              <a:latin typeface="Bahnschrift SemiBold" panose="020B0502040204020203" pitchFamily="34" charset="0"/>
            </a:endParaRPr>
          </a:p>
        </p:txBody>
      </p:sp>
      <p:sp>
        <p:nvSpPr>
          <p:cNvPr id="11" name="Plus Sign 10">
            <a:extLst>
              <a:ext uri="{FF2B5EF4-FFF2-40B4-BE49-F238E27FC236}">
                <a16:creationId xmlns:a16="http://schemas.microsoft.com/office/drawing/2014/main" id="{2554B3F3-4903-BB0B-773C-27910BA89A21}"/>
              </a:ext>
            </a:extLst>
          </p:cNvPr>
          <p:cNvSpPr/>
          <p:nvPr/>
        </p:nvSpPr>
        <p:spPr>
          <a:xfrm>
            <a:off x="3633450" y="3146688"/>
            <a:ext cx="922867" cy="922867"/>
          </a:xfrm>
          <a:prstGeom prst="mathPlus">
            <a:avLst/>
          </a:prstGeom>
          <a:solidFill>
            <a:schemeClr val="bg2">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quals 12">
            <a:extLst>
              <a:ext uri="{FF2B5EF4-FFF2-40B4-BE49-F238E27FC236}">
                <a16:creationId xmlns:a16="http://schemas.microsoft.com/office/drawing/2014/main" id="{F23D5273-EBCD-7271-E280-377B3B79E9C0}"/>
              </a:ext>
            </a:extLst>
          </p:cNvPr>
          <p:cNvSpPr/>
          <p:nvPr/>
        </p:nvSpPr>
        <p:spPr>
          <a:xfrm>
            <a:off x="7635681" y="3083718"/>
            <a:ext cx="1048809" cy="1048809"/>
          </a:xfrm>
          <a:prstGeom prst="mathEqual">
            <a:avLst/>
          </a:prstGeom>
          <a:solidFill>
            <a:schemeClr val="bg2">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Audio After">
            <a:hlinkClick r:id="" action="ppaction://media"/>
            <a:extLst>
              <a:ext uri="{FF2B5EF4-FFF2-40B4-BE49-F238E27FC236}">
                <a16:creationId xmlns:a16="http://schemas.microsoft.com/office/drawing/2014/main" id="{E9CEA414-99EB-669D-81F1-1E819AD5CEFF}"/>
              </a:ext>
            </a:extLst>
          </p:cNvPr>
          <p:cNvPicPr>
            <a:picLocks noChangeAspect="1"/>
          </p:cNvPicPr>
          <p:nvPr>
            <a:audioFile r:link="rId1"/>
            <p:extLst>
              <p:ext uri="{DAA4B4D4-6D71-4841-9C94-3DE7FCFB9230}">
                <p14:media xmlns:p14="http://schemas.microsoft.com/office/powerpoint/2010/main" r:embed="rId3">
                  <p14:trim end="5536.9659"/>
                </p14:media>
              </p:ext>
            </p:extLst>
          </p:nvPr>
        </p:nvPicPr>
        <p:blipFill>
          <a:blip r:embed="rId9">
            <a:alphaModFix/>
            <a:biLevel thresh="25000"/>
          </a:blip>
          <a:stretch>
            <a:fillRect/>
          </a:stretch>
        </p:blipFill>
        <p:spPr>
          <a:xfrm>
            <a:off x="9699766" y="3075919"/>
            <a:ext cx="1080000" cy="1080000"/>
          </a:xfrm>
          <a:prstGeom prst="rect">
            <a:avLst/>
          </a:prstGeom>
          <a:effectLst>
            <a:glow rad="127000">
              <a:schemeClr val="accent1">
                <a:alpha val="0"/>
              </a:schemeClr>
            </a:glow>
          </a:effectLst>
        </p:spPr>
      </p:pic>
      <p:sp>
        <p:nvSpPr>
          <p:cNvPr id="15" name="TextBox 14">
            <a:extLst>
              <a:ext uri="{FF2B5EF4-FFF2-40B4-BE49-F238E27FC236}">
                <a16:creationId xmlns:a16="http://schemas.microsoft.com/office/drawing/2014/main" id="{61B98AD8-AC57-5192-A5A7-08BF4BE104E8}"/>
              </a:ext>
            </a:extLst>
          </p:cNvPr>
          <p:cNvSpPr txBox="1"/>
          <p:nvPr/>
        </p:nvSpPr>
        <p:spPr>
          <a:xfrm>
            <a:off x="9519491" y="4440943"/>
            <a:ext cx="1409360" cy="369332"/>
          </a:xfrm>
          <a:prstGeom prst="rect">
            <a:avLst/>
          </a:prstGeom>
          <a:noFill/>
        </p:spPr>
        <p:txBody>
          <a:bodyPr wrap="none" rtlCol="0">
            <a:spAutoFit/>
          </a:bodyPr>
          <a:lstStyle/>
          <a:p>
            <a:r>
              <a:rPr lang="en-GB" dirty="0">
                <a:solidFill>
                  <a:schemeClr val="bg1"/>
                </a:solidFill>
                <a:latin typeface="Bahnschrift SemiBold" panose="020B0502040204020203" pitchFamily="34" charset="0"/>
              </a:rPr>
              <a:t>Noisy Audio</a:t>
            </a:r>
            <a:endParaRPr lang="en-US" dirty="0">
              <a:solidFill>
                <a:schemeClr val="bg1"/>
              </a:solidFill>
              <a:latin typeface="Bahnschrift SemiBold" panose="020B0502040204020203" pitchFamily="34" charset="0"/>
            </a:endParaRPr>
          </a:p>
        </p:txBody>
      </p:sp>
      <p:sp>
        <p:nvSpPr>
          <p:cNvPr id="21" name="Slide Number Placeholder 20">
            <a:extLst>
              <a:ext uri="{FF2B5EF4-FFF2-40B4-BE49-F238E27FC236}">
                <a16:creationId xmlns:a16="http://schemas.microsoft.com/office/drawing/2014/main" id="{C1571B90-CD6B-BE47-1564-A4AACF3C1358}"/>
              </a:ext>
            </a:extLst>
          </p:cNvPr>
          <p:cNvSpPr>
            <a:spLocks noGrp="1"/>
          </p:cNvSpPr>
          <p:nvPr>
            <p:ph type="sldNum" sz="quarter" idx="12"/>
          </p:nvPr>
        </p:nvSpPr>
        <p:spPr/>
        <p:txBody>
          <a:bodyPr/>
          <a:lstStyle/>
          <a:p>
            <a:fld id="{C9F38AC5-47C7-4006-A77D-A1B46F51FADA}" type="slidenum">
              <a:rPr lang="en-IN" smtClean="0"/>
              <a:pPr/>
              <a:t>27</a:t>
            </a:fld>
            <a:endParaRPr lang="en-IN" dirty="0"/>
          </a:p>
        </p:txBody>
      </p:sp>
      <p:pic>
        <p:nvPicPr>
          <p:cNvPr id="3" name="Before Audioooooo">
            <a:hlinkClick r:id="" action="ppaction://media"/>
            <a:extLst>
              <a:ext uri="{FF2B5EF4-FFF2-40B4-BE49-F238E27FC236}">
                <a16:creationId xmlns:a16="http://schemas.microsoft.com/office/drawing/2014/main" id="{F0B7EF5A-0DB0-1034-AC05-47281E9616F7}"/>
              </a:ext>
            </a:extLst>
          </p:cNvPr>
          <p:cNvPicPr>
            <a:picLocks noChangeAspect="1"/>
          </p:cNvPicPr>
          <p:nvPr>
            <a:audioFile r:link="rId5"/>
            <p:extLst>
              <p:ext uri="{DAA4B4D4-6D71-4841-9C94-3DE7FCFB9230}">
                <p14:media xmlns:p14="http://schemas.microsoft.com/office/powerpoint/2010/main" r:embed="rId4"/>
              </p:ext>
            </p:extLst>
          </p:nvPr>
        </p:nvPicPr>
        <p:blipFill>
          <a:blip r:embed="rId8">
            <a:biLevel thresh="25000"/>
          </a:blip>
          <a:stretch>
            <a:fillRect/>
          </a:stretch>
        </p:blipFill>
        <p:spPr>
          <a:xfrm>
            <a:off x="1553768" y="3075919"/>
            <a:ext cx="1079998" cy="1080000"/>
          </a:xfrm>
          <a:prstGeom prst="rect">
            <a:avLst/>
          </a:prstGeom>
        </p:spPr>
      </p:pic>
      <p:sp>
        <p:nvSpPr>
          <p:cNvPr id="4" name="TextBox 3">
            <a:extLst>
              <a:ext uri="{FF2B5EF4-FFF2-40B4-BE49-F238E27FC236}">
                <a16:creationId xmlns:a16="http://schemas.microsoft.com/office/drawing/2014/main" id="{F9C1DF6D-4964-947A-7563-114F304D34BB}"/>
              </a:ext>
            </a:extLst>
          </p:cNvPr>
          <p:cNvSpPr txBox="1"/>
          <p:nvPr/>
        </p:nvSpPr>
        <p:spPr>
          <a:xfrm>
            <a:off x="2618173" y="8536"/>
            <a:ext cx="6955654" cy="923330"/>
          </a:xfrm>
          <a:prstGeom prst="rect">
            <a:avLst/>
          </a:prstGeom>
          <a:noFill/>
        </p:spPr>
        <p:txBody>
          <a:bodyPr wrap="square">
            <a:spAutoFit/>
          </a:bodyPr>
          <a:lstStyle/>
          <a:p>
            <a:pPr algn="ctr"/>
            <a:r>
              <a:rPr lang="en-US" sz="5400" b="1" spc="1000" dirty="0">
                <a:solidFill>
                  <a:schemeClr val="accent3">
                    <a:lumMod val="60000"/>
                    <a:lumOff val="40000"/>
                  </a:schemeClr>
                </a:solidFill>
                <a:latin typeface="Bahnschrift SemiBold" panose="020B0502040204020203" pitchFamily="34" charset="0"/>
              </a:rPr>
              <a:t>Preprocessing</a:t>
            </a:r>
            <a:endParaRPr lang="en-US" sz="4000" b="1" spc="1000" dirty="0">
              <a:solidFill>
                <a:schemeClr val="accent3">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1120530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5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0"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9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8"/>
                </p:tgtEl>
              </p:cMediaNode>
            </p:audio>
            <p:audio>
              <p:cMediaNode vol="80000">
                <p:cTn id="16" fill="hold" display="0">
                  <p:stCondLst>
                    <p:cond delay="indefinite"/>
                  </p:stCondLst>
                  <p:endCondLst>
                    <p:cond evt="onStopAudio" delay="0">
                      <p:tgtEl>
                        <p:sldTgt/>
                      </p:tgtEl>
                    </p:cond>
                  </p:endCondLst>
                </p:cTn>
                <p:tgtEl>
                  <p:spTgt spid="14"/>
                </p:tgtEl>
              </p:cMediaNode>
            </p:audio>
            <p:audio>
              <p:cMediaNode vol="80000">
                <p:cTn id="1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F292EF-20A2-66A4-7552-0B30BDEC3B3B}"/>
              </a:ext>
            </a:extLst>
          </p:cNvPr>
          <p:cNvSpPr txBox="1"/>
          <p:nvPr/>
        </p:nvSpPr>
        <p:spPr>
          <a:xfrm>
            <a:off x="416351" y="1720840"/>
            <a:ext cx="10211541" cy="3046988"/>
          </a:xfrm>
          <a:prstGeom prst="rect">
            <a:avLst/>
          </a:prstGeom>
          <a:noFill/>
        </p:spPr>
        <p:txBody>
          <a:bodyPr wrap="square">
            <a:spAutoFit/>
          </a:bodyPr>
          <a:lstStyle/>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lt1"/>
                </a:solidFill>
                <a:latin typeface="Bahnschrift SemiBold" panose="020B0502040204020203" pitchFamily="34" charset="0"/>
                <a:ea typeface="Arial"/>
                <a:cs typeface="Arial"/>
                <a:sym typeface="Arial"/>
              </a:rPr>
              <a:t>Mel-Frequency Cepstral Coefficients (MFCC) will be used.</a:t>
            </a:r>
          </a:p>
          <a:p>
            <a:pPr marR="0" lvl="0" algn="l" rtl="0">
              <a:spcBef>
                <a:spcPts val="0"/>
              </a:spcBef>
              <a:spcAft>
                <a:spcPts val="0"/>
              </a:spcAft>
              <a:buClr>
                <a:schemeClr val="accent3">
                  <a:lumMod val="60000"/>
                  <a:lumOff val="40000"/>
                </a:schemeClr>
              </a:buClr>
            </a:pPr>
            <a:endParaRPr lang="en-US" sz="2400" b="1" dirty="0">
              <a:solidFill>
                <a:schemeClr val="lt1"/>
              </a:solidFill>
              <a:latin typeface="Bahnschrift SemiBold" panose="020B0502040204020203" pitchFamily="34" charset="0"/>
              <a:ea typeface="Arial"/>
              <a:cs typeface="Arial"/>
              <a:sym typeface="Arial"/>
            </a:endParaRPr>
          </a:p>
          <a:p>
            <a:pPr marL="342900" marR="0" lvl="0" indent="-342900" algn="l" rtl="0">
              <a:spcBef>
                <a:spcPts val="0"/>
              </a:spcBef>
              <a:spcAft>
                <a:spcPts val="0"/>
              </a:spcAft>
              <a:buClr>
                <a:schemeClr val="accent3">
                  <a:lumMod val="60000"/>
                  <a:lumOff val="40000"/>
                </a:schemeClr>
              </a:buClr>
              <a:buFont typeface="Wingdings" panose="05000000000000000000" pitchFamily="2" charset="2"/>
              <a:buChar char="q"/>
            </a:pPr>
            <a:r>
              <a:rPr lang="en-US" sz="2400" b="1" dirty="0">
                <a:solidFill>
                  <a:schemeClr val="lt1"/>
                </a:solidFill>
                <a:latin typeface="Bahnschrift SemiBold" panose="020B0502040204020203" pitchFamily="34" charset="0"/>
                <a:ea typeface="Arial"/>
                <a:cs typeface="Arial"/>
                <a:sym typeface="Arial"/>
              </a:rPr>
              <a:t>The process of computing MFCC involves several steps:</a:t>
            </a:r>
            <a:endParaRPr lang="en-US" sz="2400" b="1" dirty="0">
              <a:latin typeface="Bahnschrift SemiBold" panose="020B0502040204020203" pitchFamily="34" charset="0"/>
            </a:endParaRPr>
          </a:p>
          <a:p>
            <a:pPr marL="914400" lvl="1" indent="-457200">
              <a:buClr>
                <a:schemeClr val="accent3">
                  <a:lumMod val="60000"/>
                  <a:lumOff val="40000"/>
                </a:schemeClr>
              </a:buClr>
              <a:buSzPts val="2800"/>
              <a:buFont typeface="Arial" panose="020B0604020202020204" pitchFamily="34" charset="0"/>
              <a:buChar char="•"/>
            </a:pPr>
            <a:r>
              <a:rPr lang="en-US" sz="2400" b="1" dirty="0">
                <a:solidFill>
                  <a:schemeClr val="lt1"/>
                </a:solidFill>
                <a:latin typeface="Bahnschrift SemiBold" panose="020B0502040204020203" pitchFamily="34" charset="0"/>
                <a:ea typeface="Arial"/>
                <a:cs typeface="Arial"/>
                <a:sym typeface="Arial"/>
              </a:rPr>
              <a:t>Pre-emphasis</a:t>
            </a:r>
          </a:p>
          <a:p>
            <a:pPr marL="914400" lvl="1" indent="-457200">
              <a:buClr>
                <a:schemeClr val="accent3">
                  <a:lumMod val="60000"/>
                  <a:lumOff val="40000"/>
                </a:schemeClr>
              </a:buClr>
              <a:buSzPts val="2800"/>
              <a:buFont typeface="Arial" panose="020B0604020202020204" pitchFamily="34" charset="0"/>
              <a:buChar char="•"/>
            </a:pPr>
            <a:r>
              <a:rPr lang="en-US" sz="2400" b="1" dirty="0">
                <a:solidFill>
                  <a:schemeClr val="lt1"/>
                </a:solidFill>
                <a:latin typeface="Bahnschrift SemiBold" panose="020B0502040204020203" pitchFamily="34" charset="0"/>
                <a:ea typeface="Arial"/>
                <a:cs typeface="Arial"/>
                <a:sym typeface="Arial"/>
              </a:rPr>
              <a:t>Windowing</a:t>
            </a:r>
            <a:endParaRPr lang="en-US" sz="2400" b="1" dirty="0">
              <a:latin typeface="Bahnschrift SemiBold" panose="020B0502040204020203" pitchFamily="34" charset="0"/>
            </a:endParaRPr>
          </a:p>
          <a:p>
            <a:pPr marL="914400" lvl="1" indent="-457200">
              <a:buClr>
                <a:schemeClr val="accent3">
                  <a:lumMod val="60000"/>
                  <a:lumOff val="40000"/>
                </a:schemeClr>
              </a:buClr>
              <a:buSzPts val="2800"/>
              <a:buFont typeface="Arial" panose="020B0604020202020204" pitchFamily="34" charset="0"/>
              <a:buChar char="•"/>
            </a:pPr>
            <a:r>
              <a:rPr lang="en-US" sz="2400" b="1" dirty="0">
                <a:solidFill>
                  <a:schemeClr val="lt1"/>
                </a:solidFill>
                <a:latin typeface="Bahnschrift SemiBold" panose="020B0502040204020203" pitchFamily="34" charset="0"/>
                <a:ea typeface="Arial"/>
                <a:cs typeface="Arial"/>
                <a:sym typeface="Arial"/>
              </a:rPr>
              <a:t>Fast Fourier Transform</a:t>
            </a:r>
            <a:endParaRPr lang="en-US" sz="2400" b="1" dirty="0">
              <a:latin typeface="Bahnschrift SemiBold" panose="020B0502040204020203" pitchFamily="34" charset="0"/>
            </a:endParaRPr>
          </a:p>
          <a:p>
            <a:pPr marL="914400" lvl="1" indent="-457200">
              <a:buClr>
                <a:schemeClr val="accent3">
                  <a:lumMod val="60000"/>
                  <a:lumOff val="40000"/>
                </a:schemeClr>
              </a:buClr>
              <a:buSzPts val="2800"/>
              <a:buFont typeface="Arial" panose="020B0604020202020204" pitchFamily="34" charset="0"/>
              <a:buChar char="•"/>
            </a:pPr>
            <a:r>
              <a:rPr lang="en-US" sz="2400" b="1" dirty="0">
                <a:solidFill>
                  <a:schemeClr val="lt1"/>
                </a:solidFill>
                <a:latin typeface="Bahnschrift SemiBold" panose="020B0502040204020203" pitchFamily="34" charset="0"/>
                <a:ea typeface="Arial"/>
                <a:cs typeface="Arial"/>
                <a:sym typeface="Arial"/>
              </a:rPr>
              <a:t>Log Mel Filter Bank</a:t>
            </a:r>
            <a:endParaRPr lang="en-US" sz="2400" b="1" dirty="0">
              <a:latin typeface="Bahnschrift SemiBold" panose="020B0502040204020203" pitchFamily="34" charset="0"/>
            </a:endParaRPr>
          </a:p>
          <a:p>
            <a:pPr marL="914400" lvl="1" indent="-457200">
              <a:buClr>
                <a:schemeClr val="accent3">
                  <a:lumMod val="60000"/>
                  <a:lumOff val="40000"/>
                </a:schemeClr>
              </a:buClr>
              <a:buSzPts val="2800"/>
              <a:buFont typeface="Arial" panose="020B0604020202020204" pitchFamily="34" charset="0"/>
              <a:buChar char="•"/>
            </a:pPr>
            <a:r>
              <a:rPr lang="en-US" sz="2400" b="1" dirty="0">
                <a:solidFill>
                  <a:schemeClr val="lt1"/>
                </a:solidFill>
                <a:latin typeface="Bahnschrift SemiBold" panose="020B0502040204020203" pitchFamily="34" charset="0"/>
                <a:ea typeface="Arial"/>
                <a:cs typeface="Arial"/>
                <a:sym typeface="Arial"/>
              </a:rPr>
              <a:t>Discrete Cosine Transform</a:t>
            </a:r>
          </a:p>
        </p:txBody>
      </p:sp>
      <p:sp>
        <p:nvSpPr>
          <p:cNvPr id="7" name="TextBox 6">
            <a:extLst>
              <a:ext uri="{FF2B5EF4-FFF2-40B4-BE49-F238E27FC236}">
                <a16:creationId xmlns:a16="http://schemas.microsoft.com/office/drawing/2014/main" id="{4073A3C3-21FB-74EA-B7A9-7A8EE0F83F16}"/>
              </a:ext>
            </a:extLst>
          </p:cNvPr>
          <p:cNvSpPr txBox="1"/>
          <p:nvPr/>
        </p:nvSpPr>
        <p:spPr>
          <a:xfrm>
            <a:off x="0" y="8536"/>
            <a:ext cx="12192000" cy="923330"/>
          </a:xfrm>
          <a:prstGeom prst="rect">
            <a:avLst/>
          </a:prstGeom>
          <a:noFill/>
        </p:spPr>
        <p:txBody>
          <a:bodyPr wrap="square">
            <a:spAutoFit/>
          </a:bodyPr>
          <a:lstStyle/>
          <a:p>
            <a:pPr algn="ctr"/>
            <a:r>
              <a:rPr lang="en-US" sz="5400" b="1" spc="1000" dirty="0">
                <a:solidFill>
                  <a:schemeClr val="accent3">
                    <a:lumMod val="60000"/>
                    <a:lumOff val="40000"/>
                  </a:schemeClr>
                </a:solidFill>
                <a:latin typeface="Bahnschrift SemiBold" panose="020B0502040204020203" pitchFamily="34" charset="0"/>
              </a:rPr>
              <a:t>Feature Extraction</a:t>
            </a:r>
            <a:endParaRPr lang="en-US" sz="4000" b="1" spc="1000" dirty="0">
              <a:solidFill>
                <a:schemeClr val="accent3">
                  <a:lumMod val="60000"/>
                  <a:lumOff val="40000"/>
                </a:schemeClr>
              </a:solidFill>
              <a:latin typeface="Bahnschrift SemiBold" panose="020B0502040204020203" pitchFamily="34" charset="0"/>
            </a:endParaRPr>
          </a:p>
        </p:txBody>
      </p:sp>
      <p:sp>
        <p:nvSpPr>
          <p:cNvPr id="11" name="Slide Number Placeholder 10">
            <a:extLst>
              <a:ext uri="{FF2B5EF4-FFF2-40B4-BE49-F238E27FC236}">
                <a16:creationId xmlns:a16="http://schemas.microsoft.com/office/drawing/2014/main" id="{BFAFB5A4-FA76-12DC-B9A2-D2D1A9467CB7}"/>
              </a:ext>
            </a:extLst>
          </p:cNvPr>
          <p:cNvSpPr>
            <a:spLocks noGrp="1"/>
          </p:cNvSpPr>
          <p:nvPr>
            <p:ph type="sldNum" sz="quarter" idx="12"/>
          </p:nvPr>
        </p:nvSpPr>
        <p:spPr/>
        <p:txBody>
          <a:bodyPr/>
          <a:lstStyle/>
          <a:p>
            <a:fld id="{C9F38AC5-47C7-4006-A77D-A1B46F51FADA}" type="slidenum">
              <a:rPr lang="en-IN" smtClean="0"/>
              <a:pPr/>
              <a:t>28</a:t>
            </a:fld>
            <a:endParaRPr lang="en-IN" dirty="0"/>
          </a:p>
        </p:txBody>
      </p:sp>
    </p:spTree>
    <p:extLst>
      <p:ext uri="{BB962C8B-B14F-4D97-AF65-F5344CB8AC3E}">
        <p14:creationId xmlns:p14="http://schemas.microsoft.com/office/powerpoint/2010/main" val="23894664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a:bodyPr>
          <a:lstStyle/>
          <a:p>
            <a:r>
              <a:rPr lang="en-US" sz="8000" spc="1000" dirty="0">
                <a:solidFill>
                  <a:schemeClr val="accent3">
                    <a:lumMod val="60000"/>
                    <a:lumOff val="40000"/>
                  </a:schemeClr>
                </a:solidFill>
                <a:latin typeface="Agency FB" panose="020B0503020202020204" pitchFamily="34" charset="0"/>
              </a:rPr>
              <a:t>MODEL</a:t>
            </a:r>
            <a:endParaRPr lang="en-US" spc="1000" dirty="0">
              <a:solidFill>
                <a:schemeClr val="accent3">
                  <a:lumMod val="60000"/>
                  <a:lumOff val="40000"/>
                </a:schemeClr>
              </a:solidFill>
              <a:latin typeface="Agency FB" panose="020B0503020202020204" pitchFamily="34" charset="0"/>
            </a:endParaRP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29</a:t>
            </a:fld>
            <a:endParaRPr lang="en-US" dirty="0"/>
          </a:p>
        </p:txBody>
      </p:sp>
    </p:spTree>
    <p:extLst>
      <p:ext uri="{BB962C8B-B14F-4D97-AF65-F5344CB8AC3E}">
        <p14:creationId xmlns:p14="http://schemas.microsoft.com/office/powerpoint/2010/main" val="4262678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2D88DA6F-4535-2739-EF12-CAEB89A1D4CA}"/>
              </a:ext>
            </a:extLst>
          </p:cNvPr>
          <p:cNvSpPr txBox="1"/>
          <p:nvPr/>
        </p:nvSpPr>
        <p:spPr>
          <a:xfrm>
            <a:off x="4130211" y="-68926"/>
            <a:ext cx="3931578" cy="923330"/>
          </a:xfrm>
          <a:prstGeom prst="rect">
            <a:avLst/>
          </a:prstGeom>
          <a:noFill/>
        </p:spPr>
        <p:txBody>
          <a:bodyPr wrap="square" rtlCol="0">
            <a:spAutoFit/>
          </a:bodyPr>
          <a:lstStyle/>
          <a:p>
            <a:pPr algn="ctr"/>
            <a:r>
              <a:rPr lang="en-US" sz="5400" spc="1000" dirty="0">
                <a:solidFill>
                  <a:schemeClr val="accent3">
                    <a:lumMod val="60000"/>
                    <a:lumOff val="40000"/>
                  </a:schemeClr>
                </a:solidFill>
                <a:latin typeface="Bahnschrift SemiBold" panose="020B0502040204020203" pitchFamily="34" charset="0"/>
              </a:rPr>
              <a:t>Agenda</a:t>
            </a:r>
            <a:endParaRPr lang="en-US" sz="4800" b="1" spc="1000" dirty="0">
              <a:solidFill>
                <a:schemeClr val="accent3">
                  <a:lumMod val="60000"/>
                  <a:lumOff val="40000"/>
                </a:schemeClr>
              </a:solidFill>
            </a:endParaRPr>
          </a:p>
        </p:txBody>
      </p:sp>
      <p:sp>
        <p:nvSpPr>
          <p:cNvPr id="59" name="Slide Number Placeholder 58">
            <a:extLst>
              <a:ext uri="{FF2B5EF4-FFF2-40B4-BE49-F238E27FC236}">
                <a16:creationId xmlns:a16="http://schemas.microsoft.com/office/drawing/2014/main" id="{70243A67-7C60-478A-F6C5-136AD08E58DB}"/>
              </a:ext>
            </a:extLst>
          </p:cNvPr>
          <p:cNvSpPr>
            <a:spLocks noGrp="1"/>
          </p:cNvSpPr>
          <p:nvPr>
            <p:ph type="sldNum" sz="quarter" idx="12"/>
          </p:nvPr>
        </p:nvSpPr>
        <p:spPr/>
        <p:txBody>
          <a:bodyPr/>
          <a:lstStyle/>
          <a:p>
            <a:r>
              <a:rPr lang="en-IN" dirty="0"/>
              <a:t>0</a:t>
            </a:r>
            <a:fld id="{C9F38AC5-47C7-4006-A77D-A1B46F51FADA}" type="slidenum">
              <a:rPr lang="en-IN" smtClean="0"/>
              <a:pPr/>
              <a:t>3</a:t>
            </a:fld>
            <a:endParaRPr lang="en-IN" dirty="0"/>
          </a:p>
        </p:txBody>
      </p:sp>
      <p:grpSp>
        <p:nvGrpSpPr>
          <p:cNvPr id="1120" name="Group 1119">
            <a:extLst>
              <a:ext uri="{FF2B5EF4-FFF2-40B4-BE49-F238E27FC236}">
                <a16:creationId xmlns:a16="http://schemas.microsoft.com/office/drawing/2014/main" id="{F1F783FE-FCB8-58A7-B902-3240F9B16F02}"/>
              </a:ext>
            </a:extLst>
          </p:cNvPr>
          <p:cNvGrpSpPr>
            <a:grpSpLocks/>
          </p:cNvGrpSpPr>
          <p:nvPr/>
        </p:nvGrpSpPr>
        <p:grpSpPr>
          <a:xfrm>
            <a:off x="664015" y="942065"/>
            <a:ext cx="4597566" cy="753006"/>
            <a:chOff x="426823" y="911682"/>
            <a:chExt cx="6612034" cy="1131542"/>
          </a:xfrm>
        </p:grpSpPr>
        <p:sp>
          <p:nvSpPr>
            <p:cNvPr id="1121" name="Hexagon 1120">
              <a:extLst>
                <a:ext uri="{FF2B5EF4-FFF2-40B4-BE49-F238E27FC236}">
                  <a16:creationId xmlns:a16="http://schemas.microsoft.com/office/drawing/2014/main" id="{126E3910-497E-099A-0E87-CE6D46C475CB}"/>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Hexagon 1121">
              <a:extLst>
                <a:ext uri="{FF2B5EF4-FFF2-40B4-BE49-F238E27FC236}">
                  <a16:creationId xmlns:a16="http://schemas.microsoft.com/office/drawing/2014/main" id="{C1BF3998-4D1A-F371-E09E-F9133D3EC535}"/>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B700575-585A-A4FB-3393-35F89FF62997}"/>
                </a:ext>
              </a:extLst>
            </p:cNvPr>
            <p:cNvSpPr txBox="1">
              <a:spLocks/>
            </p:cNvSpPr>
            <p:nvPr/>
          </p:nvSpPr>
          <p:spPr>
            <a:xfrm>
              <a:off x="1550382" y="979484"/>
              <a:ext cx="5488475" cy="1063740"/>
            </a:xfrm>
            <a:prstGeom prst="rect">
              <a:avLst/>
            </a:prstGeom>
            <a:noFill/>
          </p:spPr>
          <p:txBody>
            <a:bodyPr wrap="square" rtlCol="0">
              <a:spAutoFit/>
            </a:bodyPr>
            <a:lstStyle/>
            <a:p>
              <a:r>
                <a:rPr lang="en-GB" sz="4000" dirty="0">
                  <a:solidFill>
                    <a:schemeClr val="bg1"/>
                  </a:solidFill>
                  <a:latin typeface="Agency FB" panose="020B0503020202020204" pitchFamily="34" charset="0"/>
                </a:rPr>
                <a:t> Problem Definition</a:t>
              </a:r>
              <a:endParaRPr lang="en-US" sz="4000" dirty="0">
                <a:solidFill>
                  <a:schemeClr val="bg1"/>
                </a:solidFill>
                <a:latin typeface="Agency FB" panose="020B0503020202020204" pitchFamily="34" charset="0"/>
              </a:endParaRPr>
            </a:p>
          </p:txBody>
        </p:sp>
        <p:sp>
          <p:nvSpPr>
            <p:cNvPr id="1124" name="TextBox 1123">
              <a:extLst>
                <a:ext uri="{FF2B5EF4-FFF2-40B4-BE49-F238E27FC236}">
                  <a16:creationId xmlns:a16="http://schemas.microsoft.com/office/drawing/2014/main" id="{9E9CF790-1EC1-FC73-030E-FD6FB55081B9}"/>
                </a:ext>
              </a:extLst>
            </p:cNvPr>
            <p:cNvSpPr txBox="1">
              <a:spLocks/>
            </p:cNvSpPr>
            <p:nvPr/>
          </p:nvSpPr>
          <p:spPr>
            <a:xfrm>
              <a:off x="645069" y="1042689"/>
              <a:ext cx="776671" cy="693744"/>
            </a:xfrm>
            <a:prstGeom prst="rect">
              <a:avLst/>
            </a:prstGeom>
            <a:noFill/>
          </p:spPr>
          <p:txBody>
            <a:bodyPr wrap="square" rtlCol="0">
              <a:spAutoFit/>
            </a:bodyPr>
            <a:lstStyle/>
            <a:p>
              <a:pPr algn="ctr"/>
              <a:r>
                <a:rPr lang="en-US" sz="2400" b="1" dirty="0">
                  <a:solidFill>
                    <a:schemeClr val="bg1"/>
                  </a:solidFill>
                  <a:latin typeface="Digital-7" panose="02000000000000000000" pitchFamily="2" charset="0"/>
                </a:rPr>
                <a:t>01</a:t>
              </a:r>
            </a:p>
          </p:txBody>
        </p:sp>
      </p:grpSp>
      <p:grpSp>
        <p:nvGrpSpPr>
          <p:cNvPr id="1145" name="Group 1144">
            <a:extLst>
              <a:ext uri="{FF2B5EF4-FFF2-40B4-BE49-F238E27FC236}">
                <a16:creationId xmlns:a16="http://schemas.microsoft.com/office/drawing/2014/main" id="{B340C4DB-9802-F602-A630-A3E86573D5CA}"/>
              </a:ext>
            </a:extLst>
          </p:cNvPr>
          <p:cNvGrpSpPr>
            <a:grpSpLocks/>
          </p:cNvGrpSpPr>
          <p:nvPr/>
        </p:nvGrpSpPr>
        <p:grpSpPr>
          <a:xfrm>
            <a:off x="664015" y="1728038"/>
            <a:ext cx="4597566" cy="753006"/>
            <a:chOff x="426823" y="911682"/>
            <a:chExt cx="6612034" cy="1131542"/>
          </a:xfrm>
        </p:grpSpPr>
        <p:sp>
          <p:nvSpPr>
            <p:cNvPr id="1146" name="Hexagon 1145">
              <a:extLst>
                <a:ext uri="{FF2B5EF4-FFF2-40B4-BE49-F238E27FC236}">
                  <a16:creationId xmlns:a16="http://schemas.microsoft.com/office/drawing/2014/main" id="{E278BCAA-9452-E6E3-032F-3BD3A615F4B0}"/>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Hexagon 1146">
              <a:extLst>
                <a:ext uri="{FF2B5EF4-FFF2-40B4-BE49-F238E27FC236}">
                  <a16:creationId xmlns:a16="http://schemas.microsoft.com/office/drawing/2014/main" id="{0ED02B77-3FC0-E2B5-BD90-F1A67F37B33D}"/>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TextBox 1147">
              <a:extLst>
                <a:ext uri="{FF2B5EF4-FFF2-40B4-BE49-F238E27FC236}">
                  <a16:creationId xmlns:a16="http://schemas.microsoft.com/office/drawing/2014/main" id="{9E6207E0-ADBA-1DA8-8894-9A744CAD0CBA}"/>
                </a:ext>
              </a:extLst>
            </p:cNvPr>
            <p:cNvSpPr txBox="1">
              <a:spLocks/>
            </p:cNvSpPr>
            <p:nvPr/>
          </p:nvSpPr>
          <p:spPr>
            <a:xfrm>
              <a:off x="1550382" y="979484"/>
              <a:ext cx="5488475" cy="1063740"/>
            </a:xfrm>
            <a:prstGeom prst="rect">
              <a:avLst/>
            </a:prstGeom>
            <a:noFill/>
          </p:spPr>
          <p:txBody>
            <a:bodyPr wrap="square" rtlCol="0">
              <a:spAutoFit/>
            </a:bodyPr>
            <a:lstStyle/>
            <a:p>
              <a:r>
                <a:rPr lang="en-GB" sz="4000" dirty="0">
                  <a:solidFill>
                    <a:schemeClr val="bg1"/>
                  </a:solidFill>
                  <a:latin typeface="Agency FB" panose="020B0503020202020204" pitchFamily="34" charset="0"/>
                </a:rPr>
                <a:t> Motivation</a:t>
              </a:r>
              <a:endParaRPr lang="en-US" sz="4000" dirty="0">
                <a:solidFill>
                  <a:schemeClr val="bg1"/>
                </a:solidFill>
                <a:latin typeface="Agency FB" panose="020B0503020202020204" pitchFamily="34" charset="0"/>
              </a:endParaRPr>
            </a:p>
          </p:txBody>
        </p:sp>
        <p:sp>
          <p:nvSpPr>
            <p:cNvPr id="1149" name="TextBox 1148">
              <a:extLst>
                <a:ext uri="{FF2B5EF4-FFF2-40B4-BE49-F238E27FC236}">
                  <a16:creationId xmlns:a16="http://schemas.microsoft.com/office/drawing/2014/main" id="{CADB9ABA-BE2F-74FC-A7AA-5B29897A0819}"/>
                </a:ext>
              </a:extLst>
            </p:cNvPr>
            <p:cNvSpPr txBox="1">
              <a:spLocks/>
            </p:cNvSpPr>
            <p:nvPr/>
          </p:nvSpPr>
          <p:spPr>
            <a:xfrm>
              <a:off x="559588" y="1042689"/>
              <a:ext cx="876294" cy="693744"/>
            </a:xfrm>
            <a:prstGeom prst="rect">
              <a:avLst/>
            </a:prstGeom>
            <a:noFill/>
          </p:spPr>
          <p:txBody>
            <a:bodyPr wrap="square" rtlCol="0">
              <a:spAutoFit/>
            </a:bodyPr>
            <a:lstStyle/>
            <a:p>
              <a:pPr algn="ctr"/>
              <a:r>
                <a:rPr lang="en-US" sz="2400" b="1" dirty="0">
                  <a:solidFill>
                    <a:schemeClr val="bg1"/>
                  </a:solidFill>
                  <a:latin typeface="Digital-7" panose="02000000000000000000" pitchFamily="2" charset="0"/>
                </a:rPr>
                <a:t>02</a:t>
              </a:r>
            </a:p>
          </p:txBody>
        </p:sp>
      </p:grpSp>
      <p:grpSp>
        <p:nvGrpSpPr>
          <p:cNvPr id="1150" name="Group 1149">
            <a:extLst>
              <a:ext uri="{FF2B5EF4-FFF2-40B4-BE49-F238E27FC236}">
                <a16:creationId xmlns:a16="http://schemas.microsoft.com/office/drawing/2014/main" id="{995BB2E4-ABC4-712C-8ECD-50F7CB34CA80}"/>
              </a:ext>
            </a:extLst>
          </p:cNvPr>
          <p:cNvGrpSpPr>
            <a:grpSpLocks/>
          </p:cNvGrpSpPr>
          <p:nvPr/>
        </p:nvGrpSpPr>
        <p:grpSpPr>
          <a:xfrm>
            <a:off x="664015" y="2514011"/>
            <a:ext cx="4597566" cy="753006"/>
            <a:chOff x="426823" y="911682"/>
            <a:chExt cx="6612034" cy="1131542"/>
          </a:xfrm>
        </p:grpSpPr>
        <p:sp>
          <p:nvSpPr>
            <p:cNvPr id="32" name="Hexagon 31">
              <a:extLst>
                <a:ext uri="{FF2B5EF4-FFF2-40B4-BE49-F238E27FC236}">
                  <a16:creationId xmlns:a16="http://schemas.microsoft.com/office/drawing/2014/main" id="{CB0CACD1-9C1B-9340-17F0-C3BCFE92F46A}"/>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95029565-28A4-28B0-D66E-7322ED628544}"/>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721A328-08DF-E8CC-01DA-5F54D15A5B57}"/>
                </a:ext>
              </a:extLst>
            </p:cNvPr>
            <p:cNvSpPr txBox="1">
              <a:spLocks/>
            </p:cNvSpPr>
            <p:nvPr/>
          </p:nvSpPr>
          <p:spPr>
            <a:xfrm>
              <a:off x="1550382" y="979484"/>
              <a:ext cx="5488475" cy="1063740"/>
            </a:xfrm>
            <a:prstGeom prst="rect">
              <a:avLst/>
            </a:prstGeom>
            <a:noFill/>
          </p:spPr>
          <p:txBody>
            <a:bodyPr wrap="square" rtlCol="0">
              <a:spAutoFit/>
            </a:bodyPr>
            <a:lstStyle/>
            <a:p>
              <a:r>
                <a:rPr lang="en-GB" sz="4000" dirty="0">
                  <a:solidFill>
                    <a:schemeClr val="bg1"/>
                  </a:solidFill>
                  <a:latin typeface="Agency FB" panose="020B0503020202020204" pitchFamily="34" charset="0"/>
                </a:rPr>
                <a:t> Objectives</a:t>
              </a:r>
              <a:endParaRPr lang="en-US" sz="4000" dirty="0">
                <a:solidFill>
                  <a:schemeClr val="bg1"/>
                </a:solidFill>
                <a:latin typeface="Agency FB" panose="020B0503020202020204" pitchFamily="34" charset="0"/>
              </a:endParaRPr>
            </a:p>
          </p:txBody>
        </p:sp>
        <p:sp>
          <p:nvSpPr>
            <p:cNvPr id="35" name="TextBox 34">
              <a:extLst>
                <a:ext uri="{FF2B5EF4-FFF2-40B4-BE49-F238E27FC236}">
                  <a16:creationId xmlns:a16="http://schemas.microsoft.com/office/drawing/2014/main" id="{C5936F3C-DA0F-E797-9DCD-ECF849B140A3}"/>
                </a:ext>
              </a:extLst>
            </p:cNvPr>
            <p:cNvSpPr txBox="1">
              <a:spLocks/>
            </p:cNvSpPr>
            <p:nvPr/>
          </p:nvSpPr>
          <p:spPr>
            <a:xfrm>
              <a:off x="559588" y="1042689"/>
              <a:ext cx="876294" cy="693744"/>
            </a:xfrm>
            <a:prstGeom prst="rect">
              <a:avLst/>
            </a:prstGeom>
            <a:noFill/>
          </p:spPr>
          <p:txBody>
            <a:bodyPr wrap="square" rtlCol="0">
              <a:spAutoFit/>
            </a:bodyPr>
            <a:lstStyle/>
            <a:p>
              <a:pPr algn="ctr"/>
              <a:r>
                <a:rPr lang="en-US" sz="2400" b="1" dirty="0">
                  <a:solidFill>
                    <a:schemeClr val="bg1"/>
                  </a:solidFill>
                  <a:latin typeface="Digital-7" panose="02000000000000000000" pitchFamily="2" charset="0"/>
                </a:rPr>
                <a:t>03</a:t>
              </a:r>
            </a:p>
          </p:txBody>
        </p:sp>
      </p:grpSp>
      <p:grpSp>
        <p:nvGrpSpPr>
          <p:cNvPr id="36" name="Group 35">
            <a:extLst>
              <a:ext uri="{FF2B5EF4-FFF2-40B4-BE49-F238E27FC236}">
                <a16:creationId xmlns:a16="http://schemas.microsoft.com/office/drawing/2014/main" id="{35CA066B-369C-90D8-F0E0-C4162E3BDE91}"/>
              </a:ext>
            </a:extLst>
          </p:cNvPr>
          <p:cNvGrpSpPr>
            <a:grpSpLocks/>
          </p:cNvGrpSpPr>
          <p:nvPr/>
        </p:nvGrpSpPr>
        <p:grpSpPr>
          <a:xfrm>
            <a:off x="664015" y="3299984"/>
            <a:ext cx="4597566" cy="753006"/>
            <a:chOff x="426823" y="911682"/>
            <a:chExt cx="6612034" cy="1131542"/>
          </a:xfrm>
        </p:grpSpPr>
        <p:sp>
          <p:nvSpPr>
            <p:cNvPr id="37" name="Hexagon 36">
              <a:extLst>
                <a:ext uri="{FF2B5EF4-FFF2-40B4-BE49-F238E27FC236}">
                  <a16:creationId xmlns:a16="http://schemas.microsoft.com/office/drawing/2014/main" id="{45164C88-8A53-3870-D919-CB912CF544B1}"/>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B03C6186-C6B8-2A15-CBC4-7EE0A0CBE84D}"/>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5240C09-F1F9-590D-742D-5E007A7E8DB9}"/>
                </a:ext>
              </a:extLst>
            </p:cNvPr>
            <p:cNvSpPr txBox="1">
              <a:spLocks/>
            </p:cNvSpPr>
            <p:nvPr/>
          </p:nvSpPr>
          <p:spPr>
            <a:xfrm>
              <a:off x="1550382" y="979484"/>
              <a:ext cx="5488475" cy="1063740"/>
            </a:xfrm>
            <a:prstGeom prst="rect">
              <a:avLst/>
            </a:prstGeom>
            <a:noFill/>
          </p:spPr>
          <p:txBody>
            <a:bodyPr wrap="square" rtlCol="0">
              <a:spAutoFit/>
            </a:bodyPr>
            <a:lstStyle/>
            <a:p>
              <a:r>
                <a:rPr lang="en-GB" sz="4000" dirty="0">
                  <a:solidFill>
                    <a:schemeClr val="bg1"/>
                  </a:solidFill>
                  <a:latin typeface="Agency FB" panose="020B0503020202020204" pitchFamily="34" charset="0"/>
                </a:rPr>
                <a:t> Related Works</a:t>
              </a:r>
              <a:endParaRPr lang="en-US" sz="4000" dirty="0">
                <a:solidFill>
                  <a:schemeClr val="bg1"/>
                </a:solidFill>
                <a:latin typeface="Agency FB" panose="020B0503020202020204" pitchFamily="34" charset="0"/>
              </a:endParaRPr>
            </a:p>
          </p:txBody>
        </p:sp>
        <p:sp>
          <p:nvSpPr>
            <p:cNvPr id="40" name="TextBox 39">
              <a:extLst>
                <a:ext uri="{FF2B5EF4-FFF2-40B4-BE49-F238E27FC236}">
                  <a16:creationId xmlns:a16="http://schemas.microsoft.com/office/drawing/2014/main" id="{73787358-E0C6-9206-2A7A-CBFC8ECE393D}"/>
                </a:ext>
              </a:extLst>
            </p:cNvPr>
            <p:cNvSpPr txBox="1">
              <a:spLocks/>
            </p:cNvSpPr>
            <p:nvPr/>
          </p:nvSpPr>
          <p:spPr>
            <a:xfrm>
              <a:off x="559588" y="1042689"/>
              <a:ext cx="876294" cy="693744"/>
            </a:xfrm>
            <a:prstGeom prst="rect">
              <a:avLst/>
            </a:prstGeom>
            <a:noFill/>
          </p:spPr>
          <p:txBody>
            <a:bodyPr wrap="square" rtlCol="0">
              <a:spAutoFit/>
            </a:bodyPr>
            <a:lstStyle/>
            <a:p>
              <a:pPr algn="ctr"/>
              <a:r>
                <a:rPr lang="en-US" sz="2400" b="1" dirty="0">
                  <a:solidFill>
                    <a:schemeClr val="bg1"/>
                  </a:solidFill>
                  <a:latin typeface="Digital-7" panose="02000000000000000000" pitchFamily="2" charset="0"/>
                </a:rPr>
                <a:t>04</a:t>
              </a:r>
            </a:p>
          </p:txBody>
        </p:sp>
      </p:grpSp>
      <p:grpSp>
        <p:nvGrpSpPr>
          <p:cNvPr id="41" name="Group 40">
            <a:extLst>
              <a:ext uri="{FF2B5EF4-FFF2-40B4-BE49-F238E27FC236}">
                <a16:creationId xmlns:a16="http://schemas.microsoft.com/office/drawing/2014/main" id="{E29F238D-71E2-344D-B9FC-5AA5661EFF58}"/>
              </a:ext>
            </a:extLst>
          </p:cNvPr>
          <p:cNvGrpSpPr>
            <a:grpSpLocks/>
          </p:cNvGrpSpPr>
          <p:nvPr/>
        </p:nvGrpSpPr>
        <p:grpSpPr>
          <a:xfrm>
            <a:off x="664015" y="4085957"/>
            <a:ext cx="4597566" cy="753006"/>
            <a:chOff x="426823" y="911682"/>
            <a:chExt cx="6612034" cy="1131542"/>
          </a:xfrm>
        </p:grpSpPr>
        <p:sp>
          <p:nvSpPr>
            <p:cNvPr id="42" name="Hexagon 41">
              <a:extLst>
                <a:ext uri="{FF2B5EF4-FFF2-40B4-BE49-F238E27FC236}">
                  <a16:creationId xmlns:a16="http://schemas.microsoft.com/office/drawing/2014/main" id="{AC429714-AE1F-7594-AF3B-171001DB8193}"/>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CAD9E2C0-2FA7-C53B-97A3-42D01EB277A7}"/>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D31A6C1-950F-8663-5ECC-CA4941A80B83}"/>
                </a:ext>
              </a:extLst>
            </p:cNvPr>
            <p:cNvSpPr txBox="1">
              <a:spLocks/>
            </p:cNvSpPr>
            <p:nvPr/>
          </p:nvSpPr>
          <p:spPr>
            <a:xfrm>
              <a:off x="1550382" y="979484"/>
              <a:ext cx="5488475" cy="1063740"/>
            </a:xfrm>
            <a:prstGeom prst="rect">
              <a:avLst/>
            </a:prstGeom>
            <a:noFill/>
          </p:spPr>
          <p:txBody>
            <a:bodyPr wrap="square" rtlCol="0">
              <a:spAutoFit/>
            </a:bodyPr>
            <a:lstStyle/>
            <a:p>
              <a:r>
                <a:rPr lang="en-GB" sz="4000" dirty="0">
                  <a:solidFill>
                    <a:schemeClr val="bg1"/>
                  </a:solidFill>
                  <a:latin typeface="Agency FB" panose="020B0503020202020204" pitchFamily="34" charset="0"/>
                </a:rPr>
                <a:t> System Architecture</a:t>
              </a:r>
              <a:endParaRPr lang="en-US" sz="4000" dirty="0">
                <a:solidFill>
                  <a:schemeClr val="bg1"/>
                </a:solidFill>
                <a:latin typeface="Agency FB" panose="020B0503020202020204" pitchFamily="34" charset="0"/>
              </a:endParaRPr>
            </a:p>
          </p:txBody>
        </p:sp>
        <p:sp>
          <p:nvSpPr>
            <p:cNvPr id="45" name="TextBox 44">
              <a:extLst>
                <a:ext uri="{FF2B5EF4-FFF2-40B4-BE49-F238E27FC236}">
                  <a16:creationId xmlns:a16="http://schemas.microsoft.com/office/drawing/2014/main" id="{CAE6C031-5F0A-7CCD-6F4C-186A63BD5603}"/>
                </a:ext>
              </a:extLst>
            </p:cNvPr>
            <p:cNvSpPr txBox="1">
              <a:spLocks/>
            </p:cNvSpPr>
            <p:nvPr/>
          </p:nvSpPr>
          <p:spPr>
            <a:xfrm>
              <a:off x="559588" y="1042689"/>
              <a:ext cx="876294" cy="693744"/>
            </a:xfrm>
            <a:prstGeom prst="rect">
              <a:avLst/>
            </a:prstGeom>
            <a:noFill/>
          </p:spPr>
          <p:txBody>
            <a:bodyPr wrap="square" rtlCol="0">
              <a:spAutoFit/>
            </a:bodyPr>
            <a:lstStyle/>
            <a:p>
              <a:pPr algn="ctr"/>
              <a:r>
                <a:rPr lang="en-US" sz="2400" b="1" dirty="0">
                  <a:solidFill>
                    <a:schemeClr val="bg1"/>
                  </a:solidFill>
                  <a:latin typeface="Digital-7" panose="02000000000000000000" pitchFamily="2" charset="0"/>
                </a:rPr>
                <a:t>05</a:t>
              </a:r>
            </a:p>
          </p:txBody>
        </p:sp>
      </p:grpSp>
      <p:grpSp>
        <p:nvGrpSpPr>
          <p:cNvPr id="46" name="Group 45">
            <a:extLst>
              <a:ext uri="{FF2B5EF4-FFF2-40B4-BE49-F238E27FC236}">
                <a16:creationId xmlns:a16="http://schemas.microsoft.com/office/drawing/2014/main" id="{078126B2-D877-73AB-38A6-303309958465}"/>
              </a:ext>
            </a:extLst>
          </p:cNvPr>
          <p:cNvGrpSpPr>
            <a:grpSpLocks/>
          </p:cNvGrpSpPr>
          <p:nvPr/>
        </p:nvGrpSpPr>
        <p:grpSpPr>
          <a:xfrm>
            <a:off x="664015" y="4871930"/>
            <a:ext cx="4597566" cy="753006"/>
            <a:chOff x="426823" y="911682"/>
            <a:chExt cx="6612034" cy="1131542"/>
          </a:xfrm>
        </p:grpSpPr>
        <p:sp>
          <p:nvSpPr>
            <p:cNvPr id="47" name="Hexagon 46">
              <a:extLst>
                <a:ext uri="{FF2B5EF4-FFF2-40B4-BE49-F238E27FC236}">
                  <a16:creationId xmlns:a16="http://schemas.microsoft.com/office/drawing/2014/main" id="{FF961803-1005-BE7A-CBE3-A2ABD5475021}"/>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7346383F-7237-6FAD-FEAC-D9F2D78B29BF}"/>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022EC949-5AD3-58B2-076D-766319A759A9}"/>
                </a:ext>
              </a:extLst>
            </p:cNvPr>
            <p:cNvSpPr txBox="1">
              <a:spLocks/>
            </p:cNvSpPr>
            <p:nvPr/>
          </p:nvSpPr>
          <p:spPr>
            <a:xfrm>
              <a:off x="1550382" y="979484"/>
              <a:ext cx="5488475" cy="1063740"/>
            </a:xfrm>
            <a:prstGeom prst="rect">
              <a:avLst/>
            </a:prstGeom>
            <a:noFill/>
          </p:spPr>
          <p:txBody>
            <a:bodyPr wrap="square" rtlCol="0">
              <a:spAutoFit/>
            </a:bodyPr>
            <a:lstStyle/>
            <a:p>
              <a:r>
                <a:rPr lang="en-GB" sz="4000" dirty="0">
                  <a:solidFill>
                    <a:schemeClr val="bg1"/>
                  </a:solidFill>
                  <a:latin typeface="Agency FB" panose="020B0503020202020204" pitchFamily="34" charset="0"/>
                </a:rPr>
                <a:t> Preprocessing</a:t>
              </a:r>
              <a:endParaRPr lang="en-US" sz="4000" dirty="0">
                <a:solidFill>
                  <a:schemeClr val="bg1"/>
                </a:solidFill>
                <a:latin typeface="Agency FB" panose="020B0503020202020204" pitchFamily="34" charset="0"/>
              </a:endParaRPr>
            </a:p>
          </p:txBody>
        </p:sp>
        <p:sp>
          <p:nvSpPr>
            <p:cNvPr id="55" name="TextBox 54">
              <a:extLst>
                <a:ext uri="{FF2B5EF4-FFF2-40B4-BE49-F238E27FC236}">
                  <a16:creationId xmlns:a16="http://schemas.microsoft.com/office/drawing/2014/main" id="{0A6F2A50-692F-A032-78BE-A90FBEF03DFB}"/>
                </a:ext>
              </a:extLst>
            </p:cNvPr>
            <p:cNvSpPr txBox="1">
              <a:spLocks/>
            </p:cNvSpPr>
            <p:nvPr/>
          </p:nvSpPr>
          <p:spPr>
            <a:xfrm>
              <a:off x="559588" y="1042689"/>
              <a:ext cx="876294" cy="693744"/>
            </a:xfrm>
            <a:prstGeom prst="rect">
              <a:avLst/>
            </a:prstGeom>
            <a:noFill/>
          </p:spPr>
          <p:txBody>
            <a:bodyPr wrap="square" rtlCol="0">
              <a:spAutoFit/>
            </a:bodyPr>
            <a:lstStyle/>
            <a:p>
              <a:pPr algn="ctr"/>
              <a:r>
                <a:rPr lang="en-US" sz="2400" b="1" dirty="0">
                  <a:solidFill>
                    <a:schemeClr val="bg1"/>
                  </a:solidFill>
                  <a:latin typeface="Digital-7" panose="02000000000000000000" pitchFamily="2" charset="0"/>
                </a:rPr>
                <a:t>06</a:t>
              </a:r>
            </a:p>
          </p:txBody>
        </p:sp>
      </p:grpSp>
      <p:grpSp>
        <p:nvGrpSpPr>
          <p:cNvPr id="56" name="Group 55">
            <a:extLst>
              <a:ext uri="{FF2B5EF4-FFF2-40B4-BE49-F238E27FC236}">
                <a16:creationId xmlns:a16="http://schemas.microsoft.com/office/drawing/2014/main" id="{4C836CF6-9BA1-59C2-404B-344F73DFA5E3}"/>
              </a:ext>
            </a:extLst>
          </p:cNvPr>
          <p:cNvGrpSpPr>
            <a:grpSpLocks/>
          </p:cNvGrpSpPr>
          <p:nvPr/>
        </p:nvGrpSpPr>
        <p:grpSpPr>
          <a:xfrm>
            <a:off x="664015" y="5657901"/>
            <a:ext cx="4597566" cy="753006"/>
            <a:chOff x="426823" y="911682"/>
            <a:chExt cx="6612034" cy="1131542"/>
          </a:xfrm>
        </p:grpSpPr>
        <p:sp>
          <p:nvSpPr>
            <p:cNvPr id="57" name="Hexagon 56">
              <a:extLst>
                <a:ext uri="{FF2B5EF4-FFF2-40B4-BE49-F238E27FC236}">
                  <a16:creationId xmlns:a16="http://schemas.microsoft.com/office/drawing/2014/main" id="{BC174DDA-4941-C4BD-0CCA-5A95D85065B1}"/>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a:extLst>
                <a:ext uri="{FF2B5EF4-FFF2-40B4-BE49-F238E27FC236}">
                  <a16:creationId xmlns:a16="http://schemas.microsoft.com/office/drawing/2014/main" id="{F32889C1-6069-2CC9-87FB-C26B7C69724A}"/>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0675F90-77D5-16AF-DBDF-40143993E15F}"/>
                </a:ext>
              </a:extLst>
            </p:cNvPr>
            <p:cNvSpPr txBox="1">
              <a:spLocks/>
            </p:cNvSpPr>
            <p:nvPr/>
          </p:nvSpPr>
          <p:spPr>
            <a:xfrm>
              <a:off x="1550382" y="979484"/>
              <a:ext cx="5488475" cy="1063740"/>
            </a:xfrm>
            <a:prstGeom prst="rect">
              <a:avLst/>
            </a:prstGeom>
            <a:noFill/>
          </p:spPr>
          <p:txBody>
            <a:bodyPr wrap="square" rtlCol="0">
              <a:spAutoFit/>
            </a:bodyPr>
            <a:lstStyle/>
            <a:p>
              <a:r>
                <a:rPr lang="en-GB" sz="4000" dirty="0">
                  <a:solidFill>
                    <a:schemeClr val="bg1"/>
                  </a:solidFill>
                  <a:latin typeface="Agency FB" panose="020B0503020202020204" pitchFamily="34" charset="0"/>
                </a:rPr>
                <a:t> Model</a:t>
              </a:r>
              <a:endParaRPr lang="en-US" sz="4000" dirty="0">
                <a:solidFill>
                  <a:schemeClr val="bg1"/>
                </a:solidFill>
                <a:latin typeface="Agency FB" panose="020B0503020202020204" pitchFamily="34" charset="0"/>
              </a:endParaRPr>
            </a:p>
          </p:txBody>
        </p:sp>
        <p:sp>
          <p:nvSpPr>
            <p:cNvPr id="61" name="TextBox 60">
              <a:extLst>
                <a:ext uri="{FF2B5EF4-FFF2-40B4-BE49-F238E27FC236}">
                  <a16:creationId xmlns:a16="http://schemas.microsoft.com/office/drawing/2014/main" id="{87021559-53D1-AEF1-393C-56B8328AF071}"/>
                </a:ext>
              </a:extLst>
            </p:cNvPr>
            <p:cNvSpPr txBox="1">
              <a:spLocks/>
            </p:cNvSpPr>
            <p:nvPr/>
          </p:nvSpPr>
          <p:spPr>
            <a:xfrm>
              <a:off x="559588" y="1042689"/>
              <a:ext cx="876294" cy="693744"/>
            </a:xfrm>
            <a:prstGeom prst="rect">
              <a:avLst/>
            </a:prstGeom>
            <a:noFill/>
          </p:spPr>
          <p:txBody>
            <a:bodyPr wrap="square" rtlCol="0">
              <a:spAutoFit/>
            </a:bodyPr>
            <a:lstStyle/>
            <a:p>
              <a:pPr algn="ctr"/>
              <a:r>
                <a:rPr lang="en-US" sz="2400" b="1" dirty="0">
                  <a:solidFill>
                    <a:schemeClr val="bg1"/>
                  </a:solidFill>
                  <a:latin typeface="Digital-7" panose="02000000000000000000" pitchFamily="2" charset="0"/>
                </a:rPr>
                <a:t>07</a:t>
              </a:r>
            </a:p>
          </p:txBody>
        </p:sp>
      </p:grpSp>
      <p:grpSp>
        <p:nvGrpSpPr>
          <p:cNvPr id="62" name="Group 61">
            <a:extLst>
              <a:ext uri="{FF2B5EF4-FFF2-40B4-BE49-F238E27FC236}">
                <a16:creationId xmlns:a16="http://schemas.microsoft.com/office/drawing/2014/main" id="{B14083DB-DE7B-CCE8-CA61-0130346D5291}"/>
              </a:ext>
            </a:extLst>
          </p:cNvPr>
          <p:cNvGrpSpPr>
            <a:grpSpLocks/>
          </p:cNvGrpSpPr>
          <p:nvPr/>
        </p:nvGrpSpPr>
        <p:grpSpPr>
          <a:xfrm>
            <a:off x="6930421" y="932489"/>
            <a:ext cx="4597566" cy="753006"/>
            <a:chOff x="426823" y="911682"/>
            <a:chExt cx="6612034" cy="1131542"/>
          </a:xfrm>
        </p:grpSpPr>
        <p:sp>
          <p:nvSpPr>
            <p:cNvPr id="63" name="Hexagon 62">
              <a:extLst>
                <a:ext uri="{FF2B5EF4-FFF2-40B4-BE49-F238E27FC236}">
                  <a16:creationId xmlns:a16="http://schemas.microsoft.com/office/drawing/2014/main" id="{A55F8C46-31AC-7C35-3C5C-A7F756BAA566}"/>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Hexagon 1151">
              <a:extLst>
                <a:ext uri="{FF2B5EF4-FFF2-40B4-BE49-F238E27FC236}">
                  <a16:creationId xmlns:a16="http://schemas.microsoft.com/office/drawing/2014/main" id="{9EE59686-4113-1D2C-521F-B1590B67EB24}"/>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EC80522C-13B4-9C40-AFC7-AC99E4B9FA2E}"/>
                </a:ext>
              </a:extLst>
            </p:cNvPr>
            <p:cNvSpPr txBox="1">
              <a:spLocks/>
            </p:cNvSpPr>
            <p:nvPr/>
          </p:nvSpPr>
          <p:spPr>
            <a:xfrm>
              <a:off x="1550382" y="979484"/>
              <a:ext cx="5488475" cy="1063740"/>
            </a:xfrm>
            <a:prstGeom prst="rect">
              <a:avLst/>
            </a:prstGeom>
            <a:noFill/>
          </p:spPr>
          <p:txBody>
            <a:bodyPr wrap="square" rtlCol="0">
              <a:spAutoFit/>
            </a:bodyPr>
            <a:lstStyle/>
            <a:p>
              <a:r>
                <a:rPr lang="en-GB" sz="4000" dirty="0">
                  <a:solidFill>
                    <a:schemeClr val="bg1"/>
                  </a:solidFill>
                  <a:latin typeface="Agency FB" panose="020B0503020202020204" pitchFamily="34" charset="0"/>
                </a:rPr>
                <a:t> Results &amp; Analysis</a:t>
              </a:r>
              <a:endParaRPr lang="en-US" sz="4000" dirty="0">
                <a:solidFill>
                  <a:schemeClr val="bg1"/>
                </a:solidFill>
                <a:latin typeface="Agency FB" panose="020B0503020202020204" pitchFamily="34" charset="0"/>
              </a:endParaRPr>
            </a:p>
          </p:txBody>
        </p:sp>
        <p:sp>
          <p:nvSpPr>
            <p:cNvPr id="1154" name="TextBox 1153">
              <a:extLst>
                <a:ext uri="{FF2B5EF4-FFF2-40B4-BE49-F238E27FC236}">
                  <a16:creationId xmlns:a16="http://schemas.microsoft.com/office/drawing/2014/main" id="{AE1B78C7-670D-E991-9566-AEB100F86638}"/>
                </a:ext>
              </a:extLst>
            </p:cNvPr>
            <p:cNvSpPr txBox="1">
              <a:spLocks/>
            </p:cNvSpPr>
            <p:nvPr/>
          </p:nvSpPr>
          <p:spPr>
            <a:xfrm>
              <a:off x="561277" y="1042689"/>
              <a:ext cx="872124" cy="693744"/>
            </a:xfrm>
            <a:prstGeom prst="rect">
              <a:avLst/>
            </a:prstGeom>
            <a:noFill/>
          </p:spPr>
          <p:txBody>
            <a:bodyPr wrap="square" rtlCol="0">
              <a:spAutoFit/>
            </a:bodyPr>
            <a:lstStyle/>
            <a:p>
              <a:pPr algn="ctr"/>
              <a:r>
                <a:rPr lang="en-US" sz="2400" b="1" dirty="0">
                  <a:solidFill>
                    <a:schemeClr val="bg1"/>
                  </a:solidFill>
                  <a:latin typeface="Digital-7" panose="02000000000000000000" pitchFamily="2" charset="0"/>
                </a:rPr>
                <a:t>08</a:t>
              </a:r>
            </a:p>
          </p:txBody>
        </p:sp>
      </p:grpSp>
      <p:grpSp>
        <p:nvGrpSpPr>
          <p:cNvPr id="1155" name="Group 1154">
            <a:extLst>
              <a:ext uri="{FF2B5EF4-FFF2-40B4-BE49-F238E27FC236}">
                <a16:creationId xmlns:a16="http://schemas.microsoft.com/office/drawing/2014/main" id="{A1C09F73-886B-A8E4-4BBD-9A786B5F0EEB}"/>
              </a:ext>
            </a:extLst>
          </p:cNvPr>
          <p:cNvGrpSpPr>
            <a:grpSpLocks/>
          </p:cNvGrpSpPr>
          <p:nvPr/>
        </p:nvGrpSpPr>
        <p:grpSpPr>
          <a:xfrm>
            <a:off x="6930421" y="1718462"/>
            <a:ext cx="4597566" cy="753006"/>
            <a:chOff x="426823" y="911682"/>
            <a:chExt cx="6612034" cy="1131542"/>
          </a:xfrm>
        </p:grpSpPr>
        <p:sp>
          <p:nvSpPr>
            <p:cNvPr id="1156" name="Hexagon 1155">
              <a:extLst>
                <a:ext uri="{FF2B5EF4-FFF2-40B4-BE49-F238E27FC236}">
                  <a16:creationId xmlns:a16="http://schemas.microsoft.com/office/drawing/2014/main" id="{55BF40F0-AB79-BCA1-2B50-B3B3A97B8D1B}"/>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Hexagon 1156">
              <a:extLst>
                <a:ext uri="{FF2B5EF4-FFF2-40B4-BE49-F238E27FC236}">
                  <a16:creationId xmlns:a16="http://schemas.microsoft.com/office/drawing/2014/main" id="{B07996A2-03C6-AF69-159B-8A85C5ABE8F5}"/>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215A57ED-5782-487F-85E4-04DE6C1481A3}"/>
                </a:ext>
              </a:extLst>
            </p:cNvPr>
            <p:cNvSpPr txBox="1">
              <a:spLocks/>
            </p:cNvSpPr>
            <p:nvPr/>
          </p:nvSpPr>
          <p:spPr>
            <a:xfrm>
              <a:off x="1550382" y="979484"/>
              <a:ext cx="5488475" cy="1063740"/>
            </a:xfrm>
            <a:prstGeom prst="rect">
              <a:avLst/>
            </a:prstGeom>
            <a:noFill/>
          </p:spPr>
          <p:txBody>
            <a:bodyPr wrap="square" rtlCol="0">
              <a:spAutoFit/>
            </a:bodyPr>
            <a:lstStyle/>
            <a:p>
              <a:r>
                <a:rPr lang="en-GB" sz="4000" dirty="0">
                  <a:solidFill>
                    <a:schemeClr val="bg1"/>
                  </a:solidFill>
                  <a:latin typeface="Agency FB" panose="020B0503020202020204" pitchFamily="34" charset="0"/>
                </a:rPr>
                <a:t> Demo</a:t>
              </a:r>
              <a:endParaRPr lang="en-US" sz="4000" dirty="0">
                <a:solidFill>
                  <a:schemeClr val="bg1"/>
                </a:solidFill>
                <a:latin typeface="Agency FB" panose="020B0503020202020204" pitchFamily="34" charset="0"/>
              </a:endParaRPr>
            </a:p>
          </p:txBody>
        </p:sp>
        <p:sp>
          <p:nvSpPr>
            <p:cNvPr id="1159" name="TextBox 1158">
              <a:extLst>
                <a:ext uri="{FF2B5EF4-FFF2-40B4-BE49-F238E27FC236}">
                  <a16:creationId xmlns:a16="http://schemas.microsoft.com/office/drawing/2014/main" id="{DE978B3F-545E-80DF-DF62-82D5F2E54B24}"/>
                </a:ext>
              </a:extLst>
            </p:cNvPr>
            <p:cNvSpPr txBox="1">
              <a:spLocks/>
            </p:cNvSpPr>
            <p:nvPr/>
          </p:nvSpPr>
          <p:spPr>
            <a:xfrm>
              <a:off x="559588" y="1042689"/>
              <a:ext cx="876294" cy="693744"/>
            </a:xfrm>
            <a:prstGeom prst="rect">
              <a:avLst/>
            </a:prstGeom>
            <a:noFill/>
          </p:spPr>
          <p:txBody>
            <a:bodyPr wrap="square" rtlCol="0">
              <a:spAutoFit/>
            </a:bodyPr>
            <a:lstStyle/>
            <a:p>
              <a:pPr algn="ctr"/>
              <a:r>
                <a:rPr lang="en-US" sz="2400" b="1" dirty="0">
                  <a:solidFill>
                    <a:schemeClr val="bg1"/>
                  </a:solidFill>
                  <a:latin typeface="Digital-7" panose="02000000000000000000" pitchFamily="2" charset="0"/>
                </a:rPr>
                <a:t>09</a:t>
              </a:r>
            </a:p>
          </p:txBody>
        </p:sp>
      </p:grpSp>
      <p:grpSp>
        <p:nvGrpSpPr>
          <p:cNvPr id="1160" name="Group 1159">
            <a:extLst>
              <a:ext uri="{FF2B5EF4-FFF2-40B4-BE49-F238E27FC236}">
                <a16:creationId xmlns:a16="http://schemas.microsoft.com/office/drawing/2014/main" id="{A82A2DA0-E39B-F700-6EE0-B6FCE35C2795}"/>
              </a:ext>
            </a:extLst>
          </p:cNvPr>
          <p:cNvGrpSpPr>
            <a:grpSpLocks/>
          </p:cNvGrpSpPr>
          <p:nvPr/>
        </p:nvGrpSpPr>
        <p:grpSpPr>
          <a:xfrm>
            <a:off x="6930421" y="2504435"/>
            <a:ext cx="4597566" cy="753006"/>
            <a:chOff x="426823" y="911682"/>
            <a:chExt cx="6612034" cy="1131542"/>
          </a:xfrm>
        </p:grpSpPr>
        <p:sp>
          <p:nvSpPr>
            <p:cNvPr id="1161" name="Hexagon 1160">
              <a:extLst>
                <a:ext uri="{FF2B5EF4-FFF2-40B4-BE49-F238E27FC236}">
                  <a16:creationId xmlns:a16="http://schemas.microsoft.com/office/drawing/2014/main" id="{5F5A06C2-B4D4-C250-3BC1-48FE7A81EA51}"/>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Hexagon 1161">
              <a:extLst>
                <a:ext uri="{FF2B5EF4-FFF2-40B4-BE49-F238E27FC236}">
                  <a16:creationId xmlns:a16="http://schemas.microsoft.com/office/drawing/2014/main" id="{919140D8-AE95-971E-A20D-7E96A5B4703C}"/>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TextBox 1162">
              <a:extLst>
                <a:ext uri="{FF2B5EF4-FFF2-40B4-BE49-F238E27FC236}">
                  <a16:creationId xmlns:a16="http://schemas.microsoft.com/office/drawing/2014/main" id="{08F3FE93-062A-39B5-AAF6-33AEA941085D}"/>
                </a:ext>
              </a:extLst>
            </p:cNvPr>
            <p:cNvSpPr txBox="1">
              <a:spLocks/>
            </p:cNvSpPr>
            <p:nvPr/>
          </p:nvSpPr>
          <p:spPr>
            <a:xfrm>
              <a:off x="1550382" y="979484"/>
              <a:ext cx="5488475" cy="1063740"/>
            </a:xfrm>
            <a:prstGeom prst="rect">
              <a:avLst/>
            </a:prstGeom>
            <a:noFill/>
          </p:spPr>
          <p:txBody>
            <a:bodyPr wrap="square" rtlCol="0">
              <a:spAutoFit/>
            </a:bodyPr>
            <a:lstStyle/>
            <a:p>
              <a:r>
                <a:rPr lang="en-GB" sz="4000" dirty="0">
                  <a:solidFill>
                    <a:schemeClr val="bg1"/>
                  </a:solidFill>
                  <a:latin typeface="Agency FB" panose="020B0503020202020204" pitchFamily="34" charset="0"/>
                </a:rPr>
                <a:t> Conclusion</a:t>
              </a:r>
              <a:endParaRPr lang="en-US" sz="4000" dirty="0">
                <a:solidFill>
                  <a:schemeClr val="bg1"/>
                </a:solidFill>
                <a:latin typeface="Agency FB" panose="020B0503020202020204" pitchFamily="34" charset="0"/>
              </a:endParaRPr>
            </a:p>
          </p:txBody>
        </p:sp>
        <p:sp>
          <p:nvSpPr>
            <p:cNvPr id="1164" name="TextBox 1163">
              <a:extLst>
                <a:ext uri="{FF2B5EF4-FFF2-40B4-BE49-F238E27FC236}">
                  <a16:creationId xmlns:a16="http://schemas.microsoft.com/office/drawing/2014/main" id="{1BA14C79-474E-2D21-A190-21141A939FE4}"/>
                </a:ext>
              </a:extLst>
            </p:cNvPr>
            <p:cNvSpPr txBox="1">
              <a:spLocks/>
            </p:cNvSpPr>
            <p:nvPr/>
          </p:nvSpPr>
          <p:spPr>
            <a:xfrm>
              <a:off x="559588" y="1042689"/>
              <a:ext cx="876294" cy="693744"/>
            </a:xfrm>
            <a:prstGeom prst="rect">
              <a:avLst/>
            </a:prstGeom>
            <a:noFill/>
          </p:spPr>
          <p:txBody>
            <a:bodyPr wrap="square" rtlCol="0">
              <a:spAutoFit/>
            </a:bodyPr>
            <a:lstStyle/>
            <a:p>
              <a:pPr algn="ctr"/>
              <a:r>
                <a:rPr lang="en-GB" sz="2400" b="1" dirty="0">
                  <a:solidFill>
                    <a:schemeClr val="bg1"/>
                  </a:solidFill>
                  <a:latin typeface="Digital-7" panose="02000000000000000000" pitchFamily="2" charset="0"/>
                </a:rPr>
                <a:t>1</a:t>
              </a:r>
              <a:r>
                <a:rPr lang="en-US" sz="2400" b="1" dirty="0">
                  <a:solidFill>
                    <a:schemeClr val="bg1"/>
                  </a:solidFill>
                  <a:latin typeface="Digital-7" panose="02000000000000000000" pitchFamily="2" charset="0"/>
                </a:rPr>
                <a:t>0</a:t>
              </a:r>
            </a:p>
          </p:txBody>
        </p:sp>
      </p:grpSp>
      <p:grpSp>
        <p:nvGrpSpPr>
          <p:cNvPr id="1165" name="Group 1164">
            <a:extLst>
              <a:ext uri="{FF2B5EF4-FFF2-40B4-BE49-F238E27FC236}">
                <a16:creationId xmlns:a16="http://schemas.microsoft.com/office/drawing/2014/main" id="{CCAB3159-F06D-A1C7-B11C-F8B27EDE6075}"/>
              </a:ext>
            </a:extLst>
          </p:cNvPr>
          <p:cNvGrpSpPr>
            <a:grpSpLocks/>
          </p:cNvGrpSpPr>
          <p:nvPr/>
        </p:nvGrpSpPr>
        <p:grpSpPr>
          <a:xfrm>
            <a:off x="6930421" y="3290408"/>
            <a:ext cx="4597566" cy="753006"/>
            <a:chOff x="426823" y="911682"/>
            <a:chExt cx="6612034" cy="1131542"/>
          </a:xfrm>
        </p:grpSpPr>
        <p:sp>
          <p:nvSpPr>
            <p:cNvPr id="1166" name="Hexagon 1165">
              <a:extLst>
                <a:ext uri="{FF2B5EF4-FFF2-40B4-BE49-F238E27FC236}">
                  <a16:creationId xmlns:a16="http://schemas.microsoft.com/office/drawing/2014/main" id="{185F5F9D-5D54-4D1A-B764-619C7CA1899E}"/>
                </a:ext>
              </a:extLst>
            </p:cNvPr>
            <p:cNvSpPr>
              <a:spLocks/>
            </p:cNvSpPr>
            <p:nvPr/>
          </p:nvSpPr>
          <p:spPr>
            <a:xfrm>
              <a:off x="522277" y="911682"/>
              <a:ext cx="1108681" cy="955759"/>
            </a:xfrm>
            <a:prstGeom prst="hexagon">
              <a:avLst/>
            </a:prstGeom>
            <a:solidFill>
              <a:schemeClr val="accent3">
                <a:lumMod val="75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Hexagon 1166">
              <a:extLst>
                <a:ext uri="{FF2B5EF4-FFF2-40B4-BE49-F238E27FC236}">
                  <a16:creationId xmlns:a16="http://schemas.microsoft.com/office/drawing/2014/main" id="{8E17D65F-C7F1-FE2B-0975-F4E088A62652}"/>
                </a:ext>
              </a:extLst>
            </p:cNvPr>
            <p:cNvSpPr>
              <a:spLocks/>
            </p:cNvSpPr>
            <p:nvPr/>
          </p:nvSpPr>
          <p:spPr>
            <a:xfrm>
              <a:off x="426823" y="917102"/>
              <a:ext cx="1108681" cy="955759"/>
            </a:xfrm>
            <a:prstGeom prst="hexagon">
              <a:avLst/>
            </a:prstGeom>
            <a:solidFill>
              <a:schemeClr val="accent3">
                <a:lumMod val="60000"/>
                <a:lumOff val="40000"/>
              </a:schemeClr>
            </a:solidFill>
            <a:ln w="60325" cmpd="dbl">
              <a:noFill/>
              <a:prstDash val="solid"/>
              <a:extLst>
                <a:ext uri="{C807C97D-BFC1-408E-A445-0C87EB9F89A2}">
                  <ask:lineSketchStyleProps xmlns:ask="http://schemas.microsoft.com/office/drawing/2018/sketchyshapes" sd="1219033472">
                    <a:custGeom>
                      <a:avLst/>
                      <a:gdLst>
                        <a:gd name="connsiteX0" fmla="*/ 0 w 1108681"/>
                        <a:gd name="connsiteY0" fmla="*/ 477880 h 955759"/>
                        <a:gd name="connsiteX1" fmla="*/ 238940 w 1108681"/>
                        <a:gd name="connsiteY1" fmla="*/ 0 h 955759"/>
                        <a:gd name="connsiteX2" fmla="*/ 869741 w 1108681"/>
                        <a:gd name="connsiteY2" fmla="*/ 0 h 955759"/>
                        <a:gd name="connsiteX3" fmla="*/ 1108681 w 1108681"/>
                        <a:gd name="connsiteY3" fmla="*/ 477880 h 955759"/>
                        <a:gd name="connsiteX4" fmla="*/ 869741 w 1108681"/>
                        <a:gd name="connsiteY4" fmla="*/ 955759 h 955759"/>
                        <a:gd name="connsiteX5" fmla="*/ 238940 w 1108681"/>
                        <a:gd name="connsiteY5" fmla="*/ 955759 h 955759"/>
                        <a:gd name="connsiteX6" fmla="*/ 0 w 1108681"/>
                        <a:gd name="connsiteY6" fmla="*/ 477880 h 95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681" h="955759" extrusionOk="0">
                          <a:moveTo>
                            <a:pt x="0" y="477880"/>
                          </a:moveTo>
                          <a:cubicBezTo>
                            <a:pt x="74643" y="310760"/>
                            <a:pt x="169875" y="163263"/>
                            <a:pt x="238940" y="0"/>
                          </a:cubicBezTo>
                          <a:cubicBezTo>
                            <a:pt x="401295" y="-3618"/>
                            <a:pt x="712390" y="-17847"/>
                            <a:pt x="869741" y="0"/>
                          </a:cubicBezTo>
                          <a:cubicBezTo>
                            <a:pt x="953955" y="115106"/>
                            <a:pt x="1056319" y="329357"/>
                            <a:pt x="1108681" y="477880"/>
                          </a:cubicBezTo>
                          <a:cubicBezTo>
                            <a:pt x="1067209" y="620294"/>
                            <a:pt x="917408" y="816496"/>
                            <a:pt x="869741" y="955759"/>
                          </a:cubicBezTo>
                          <a:cubicBezTo>
                            <a:pt x="560416" y="965918"/>
                            <a:pt x="409872" y="926783"/>
                            <a:pt x="238940" y="955759"/>
                          </a:cubicBezTo>
                          <a:cubicBezTo>
                            <a:pt x="182367" y="838499"/>
                            <a:pt x="79881" y="639950"/>
                            <a:pt x="0" y="4778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TextBox 1167">
              <a:extLst>
                <a:ext uri="{FF2B5EF4-FFF2-40B4-BE49-F238E27FC236}">
                  <a16:creationId xmlns:a16="http://schemas.microsoft.com/office/drawing/2014/main" id="{81D0AF7C-ECAA-13DB-FAF1-4B0D19ED34DE}"/>
                </a:ext>
              </a:extLst>
            </p:cNvPr>
            <p:cNvSpPr txBox="1">
              <a:spLocks/>
            </p:cNvSpPr>
            <p:nvPr/>
          </p:nvSpPr>
          <p:spPr>
            <a:xfrm>
              <a:off x="1550382" y="979484"/>
              <a:ext cx="5488475" cy="1063740"/>
            </a:xfrm>
            <a:prstGeom prst="rect">
              <a:avLst/>
            </a:prstGeom>
            <a:noFill/>
          </p:spPr>
          <p:txBody>
            <a:bodyPr wrap="square" rtlCol="0">
              <a:spAutoFit/>
            </a:bodyPr>
            <a:lstStyle/>
            <a:p>
              <a:r>
                <a:rPr lang="en-GB" sz="4000" dirty="0">
                  <a:solidFill>
                    <a:schemeClr val="bg1"/>
                  </a:solidFill>
                  <a:latin typeface="Agency FB" panose="020B0503020202020204" pitchFamily="34" charset="0"/>
                </a:rPr>
                <a:t> Future Work</a:t>
              </a:r>
              <a:endParaRPr lang="en-US" sz="4000" dirty="0">
                <a:solidFill>
                  <a:schemeClr val="bg1"/>
                </a:solidFill>
                <a:latin typeface="Agency FB" panose="020B0503020202020204" pitchFamily="34" charset="0"/>
              </a:endParaRPr>
            </a:p>
          </p:txBody>
        </p:sp>
        <p:sp>
          <p:nvSpPr>
            <p:cNvPr id="1169" name="TextBox 1168">
              <a:extLst>
                <a:ext uri="{FF2B5EF4-FFF2-40B4-BE49-F238E27FC236}">
                  <a16:creationId xmlns:a16="http://schemas.microsoft.com/office/drawing/2014/main" id="{50C7E2B2-C357-F94B-2E75-E8B2B62FB56C}"/>
                </a:ext>
              </a:extLst>
            </p:cNvPr>
            <p:cNvSpPr txBox="1">
              <a:spLocks/>
            </p:cNvSpPr>
            <p:nvPr/>
          </p:nvSpPr>
          <p:spPr>
            <a:xfrm>
              <a:off x="559588" y="1042689"/>
              <a:ext cx="876294" cy="693744"/>
            </a:xfrm>
            <a:prstGeom prst="rect">
              <a:avLst/>
            </a:prstGeom>
            <a:noFill/>
          </p:spPr>
          <p:txBody>
            <a:bodyPr wrap="square" rtlCol="0">
              <a:spAutoFit/>
            </a:bodyPr>
            <a:lstStyle/>
            <a:p>
              <a:pPr algn="ctr"/>
              <a:r>
                <a:rPr lang="en-GB" sz="2400" b="1" dirty="0">
                  <a:solidFill>
                    <a:schemeClr val="bg1"/>
                  </a:solidFill>
                  <a:latin typeface="Digital-7" panose="02000000000000000000" pitchFamily="2" charset="0"/>
                </a:rPr>
                <a:t>1</a:t>
              </a:r>
              <a:r>
                <a:rPr lang="en-US" sz="2400" b="1" dirty="0">
                  <a:solidFill>
                    <a:schemeClr val="bg1"/>
                  </a:solidFill>
                  <a:latin typeface="Digital-7" panose="02000000000000000000" pitchFamily="2" charset="0"/>
                </a:rPr>
                <a:t>1</a:t>
              </a:r>
            </a:p>
          </p:txBody>
        </p:sp>
      </p:grpSp>
    </p:spTree>
    <p:extLst>
      <p:ext uri="{BB962C8B-B14F-4D97-AF65-F5344CB8AC3E}">
        <p14:creationId xmlns:p14="http://schemas.microsoft.com/office/powerpoint/2010/main" val="313943503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73A3C3-21FB-74EA-B7A9-7A8EE0F83F16}"/>
              </a:ext>
            </a:extLst>
          </p:cNvPr>
          <p:cNvSpPr txBox="1"/>
          <p:nvPr/>
        </p:nvSpPr>
        <p:spPr>
          <a:xfrm>
            <a:off x="1173127" y="3174"/>
            <a:ext cx="9845747"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Model</a:t>
            </a:r>
            <a:endParaRPr lang="en-US" sz="5400" b="1" spc="1000" dirty="0">
              <a:solidFill>
                <a:schemeClr val="accent3">
                  <a:lumMod val="60000"/>
                  <a:lumOff val="40000"/>
                </a:schemeClr>
              </a:solidFill>
              <a:latin typeface="Bahnschrift SemiBold" panose="020B0502040204020203" pitchFamily="34" charset="0"/>
            </a:endParaRPr>
          </a:p>
        </p:txBody>
      </p:sp>
      <p:sp>
        <p:nvSpPr>
          <p:cNvPr id="2" name="TextBox 1">
            <a:extLst>
              <a:ext uri="{FF2B5EF4-FFF2-40B4-BE49-F238E27FC236}">
                <a16:creationId xmlns:a16="http://schemas.microsoft.com/office/drawing/2014/main" id="{BCC68313-6EEB-FAAE-24F8-FDCCB8AF3B31}"/>
              </a:ext>
            </a:extLst>
          </p:cNvPr>
          <p:cNvSpPr txBox="1"/>
          <p:nvPr/>
        </p:nvSpPr>
        <p:spPr>
          <a:xfrm>
            <a:off x="547345" y="1916459"/>
            <a:ext cx="11097307" cy="2677656"/>
          </a:xfrm>
          <a:prstGeom prst="rect">
            <a:avLst/>
          </a:prstGeom>
          <a:noFill/>
        </p:spPr>
        <p:txBody>
          <a:bodyPr wrap="square" rtlCol="0">
            <a:spAutoFit/>
          </a:bodyPr>
          <a:lstStyle/>
          <a:p>
            <a:pPr marL="457200" indent="-457200">
              <a:buClr>
                <a:schemeClr val="accent3">
                  <a:lumMod val="60000"/>
                  <a:lumOff val="40000"/>
                </a:schemeClr>
              </a:buClr>
              <a:buFont typeface="Wingdings" panose="05000000000000000000" pitchFamily="2" charset="2"/>
              <a:buChar char="q"/>
            </a:pPr>
            <a:r>
              <a:rPr lang="en-GB" sz="2800" dirty="0">
                <a:solidFill>
                  <a:schemeClr val="bg1"/>
                </a:solidFill>
                <a:latin typeface="Bahnschrift SemiBold" panose="020B0502040204020203" pitchFamily="34" charset="0"/>
              </a:rPr>
              <a:t>Using </a:t>
            </a:r>
            <a:r>
              <a:rPr lang="en-US" sz="2800" dirty="0">
                <a:solidFill>
                  <a:schemeClr val="bg1"/>
                </a:solidFill>
                <a:latin typeface="Bahnschrift SemiBold" panose="020B0502040204020203" pitchFamily="34" charset="0"/>
              </a:rPr>
              <a:t>Whisper, a general-purpose sequence-to-sequence automatic speech recognition model</a:t>
            </a:r>
            <a:r>
              <a:rPr lang="en-GB" sz="2800" dirty="0">
                <a:solidFill>
                  <a:schemeClr val="bg1"/>
                </a:solidFill>
                <a:latin typeface="Bahnschrift SemiBold" panose="020B0502040204020203" pitchFamily="34" charset="0"/>
              </a:rPr>
              <a:t>, receives the speech as input and displays the transcription of the speech.</a:t>
            </a:r>
          </a:p>
          <a:p>
            <a:pPr marL="457200" indent="-457200">
              <a:buClr>
                <a:schemeClr val="accent3">
                  <a:lumMod val="60000"/>
                  <a:lumOff val="40000"/>
                </a:schemeClr>
              </a:buClr>
              <a:buFont typeface="Wingdings" panose="05000000000000000000" pitchFamily="2" charset="2"/>
              <a:buChar char="q"/>
            </a:pPr>
            <a:endParaRPr lang="en-GB" sz="2800" dirty="0">
              <a:solidFill>
                <a:schemeClr val="bg1"/>
              </a:solidFill>
              <a:latin typeface="Bahnschrift SemiBold" panose="020B0502040204020203" pitchFamily="34" charset="0"/>
            </a:endParaRPr>
          </a:p>
          <a:p>
            <a:pPr marL="457200" indent="-457200">
              <a:buClr>
                <a:schemeClr val="accent3">
                  <a:lumMod val="60000"/>
                  <a:lumOff val="40000"/>
                </a:schemeClr>
              </a:buClr>
              <a:buFont typeface="Wingdings" panose="05000000000000000000" pitchFamily="2" charset="2"/>
              <a:buChar char="q"/>
            </a:pPr>
            <a:r>
              <a:rPr lang="en-US" sz="2800" dirty="0">
                <a:solidFill>
                  <a:schemeClr val="bg1"/>
                </a:solidFill>
                <a:latin typeface="Bahnschrift SemiBold" panose="020B0502040204020203" pitchFamily="34" charset="0"/>
              </a:rPr>
              <a:t>The model has shown remarkable effectiveness in enhancing </a:t>
            </a:r>
            <a:r>
              <a:rPr lang="en-US" sz="2800" dirty="0">
                <a:solidFill>
                  <a:schemeClr val="accent3">
                    <a:lumMod val="60000"/>
                    <a:lumOff val="40000"/>
                  </a:schemeClr>
                </a:solidFill>
                <a:latin typeface="Bahnschrift SemiBold" panose="020B0502040204020203" pitchFamily="34" charset="0"/>
              </a:rPr>
              <a:t>Automatic Speech Recognition</a:t>
            </a:r>
            <a:r>
              <a:rPr lang="en-US" sz="2800" dirty="0">
                <a:solidFill>
                  <a:srgbClr val="00B0F0"/>
                </a:solidFill>
                <a:latin typeface="Bahnschrift SemiBold" panose="020B0502040204020203" pitchFamily="34" charset="0"/>
              </a:rPr>
              <a:t> </a:t>
            </a:r>
            <a:r>
              <a:rPr lang="en-US" sz="2800" dirty="0">
                <a:solidFill>
                  <a:schemeClr val="bg1"/>
                </a:solidFill>
                <a:latin typeface="Bahnschrift SemiBold" panose="020B0502040204020203" pitchFamily="34" charset="0"/>
              </a:rPr>
              <a:t>capabilities.</a:t>
            </a:r>
          </a:p>
        </p:txBody>
      </p:sp>
      <p:sp>
        <p:nvSpPr>
          <p:cNvPr id="14" name="Slide Number Placeholder 13">
            <a:extLst>
              <a:ext uri="{FF2B5EF4-FFF2-40B4-BE49-F238E27FC236}">
                <a16:creationId xmlns:a16="http://schemas.microsoft.com/office/drawing/2014/main" id="{6012B5A2-3F2A-19DE-DF53-581DD01A8A86}"/>
              </a:ext>
            </a:extLst>
          </p:cNvPr>
          <p:cNvSpPr>
            <a:spLocks noGrp="1"/>
          </p:cNvSpPr>
          <p:nvPr>
            <p:ph type="sldNum" sz="quarter" idx="12"/>
          </p:nvPr>
        </p:nvSpPr>
        <p:spPr/>
        <p:txBody>
          <a:bodyPr/>
          <a:lstStyle/>
          <a:p>
            <a:fld id="{C9F38AC5-47C7-4006-A77D-A1B46F51FADA}" type="slidenum">
              <a:rPr lang="en-IN" smtClean="0"/>
              <a:pPr/>
              <a:t>30</a:t>
            </a:fld>
            <a:endParaRPr lang="en-IN" dirty="0"/>
          </a:p>
        </p:txBody>
      </p:sp>
    </p:spTree>
    <p:extLst>
      <p:ext uri="{BB962C8B-B14F-4D97-AF65-F5344CB8AC3E}">
        <p14:creationId xmlns:p14="http://schemas.microsoft.com/office/powerpoint/2010/main" val="26118840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73A3C3-21FB-74EA-B7A9-7A8EE0F83F16}"/>
              </a:ext>
            </a:extLst>
          </p:cNvPr>
          <p:cNvSpPr txBox="1"/>
          <p:nvPr/>
        </p:nvSpPr>
        <p:spPr>
          <a:xfrm>
            <a:off x="1173127" y="3174"/>
            <a:ext cx="9845747"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Model Architecture</a:t>
            </a:r>
            <a:endParaRPr lang="en-US" sz="5400" b="1" spc="1000" dirty="0">
              <a:solidFill>
                <a:schemeClr val="accent3">
                  <a:lumMod val="60000"/>
                  <a:lumOff val="40000"/>
                </a:schemeClr>
              </a:solidFill>
              <a:latin typeface="Bahnschrift SemiBold" panose="020B0502040204020203" pitchFamily="34" charset="0"/>
            </a:endParaRPr>
          </a:p>
        </p:txBody>
      </p:sp>
      <p:sp>
        <p:nvSpPr>
          <p:cNvPr id="14" name="Slide Number Placeholder 13">
            <a:extLst>
              <a:ext uri="{FF2B5EF4-FFF2-40B4-BE49-F238E27FC236}">
                <a16:creationId xmlns:a16="http://schemas.microsoft.com/office/drawing/2014/main" id="{6012B5A2-3F2A-19DE-DF53-581DD01A8A86}"/>
              </a:ext>
            </a:extLst>
          </p:cNvPr>
          <p:cNvSpPr>
            <a:spLocks noGrp="1"/>
          </p:cNvSpPr>
          <p:nvPr>
            <p:ph type="sldNum" sz="quarter" idx="12"/>
          </p:nvPr>
        </p:nvSpPr>
        <p:spPr/>
        <p:txBody>
          <a:bodyPr/>
          <a:lstStyle/>
          <a:p>
            <a:fld id="{C9F38AC5-47C7-4006-A77D-A1B46F51FADA}" type="slidenum">
              <a:rPr lang="en-IN" smtClean="0"/>
              <a:pPr/>
              <a:t>31</a:t>
            </a:fld>
            <a:endParaRPr lang="en-IN" dirty="0"/>
          </a:p>
        </p:txBody>
      </p:sp>
      <p:sp>
        <p:nvSpPr>
          <p:cNvPr id="2" name="Rectangle 1">
            <a:extLst>
              <a:ext uri="{FF2B5EF4-FFF2-40B4-BE49-F238E27FC236}">
                <a16:creationId xmlns:a16="http://schemas.microsoft.com/office/drawing/2014/main" id="{D35C2A32-961C-10D7-B938-BD461001D566}"/>
              </a:ext>
            </a:extLst>
          </p:cNvPr>
          <p:cNvSpPr/>
          <p:nvPr/>
        </p:nvSpPr>
        <p:spPr>
          <a:xfrm>
            <a:off x="7104913" y="3810000"/>
            <a:ext cx="278867" cy="71708"/>
          </a:xfrm>
          <a:prstGeom prst="rect">
            <a:avLst/>
          </a:prstGeom>
          <a:solidFill>
            <a:srgbClr val="F7BC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BCBC2DB-988F-AFD8-E60B-6F9498B4CD6D}"/>
              </a:ext>
            </a:extLst>
          </p:cNvPr>
          <p:cNvSpPr/>
          <p:nvPr/>
        </p:nvSpPr>
        <p:spPr>
          <a:xfrm>
            <a:off x="7063003" y="4030298"/>
            <a:ext cx="278867" cy="71708"/>
          </a:xfrm>
          <a:prstGeom prst="rect">
            <a:avLst/>
          </a:prstGeom>
          <a:solidFill>
            <a:srgbClr val="F7BC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3BF773-95E1-6E60-D6C6-4CB3258B4DB0}"/>
              </a:ext>
            </a:extLst>
          </p:cNvPr>
          <p:cNvSpPr/>
          <p:nvPr/>
        </p:nvSpPr>
        <p:spPr>
          <a:xfrm>
            <a:off x="7104913" y="4597988"/>
            <a:ext cx="278867" cy="71708"/>
          </a:xfrm>
          <a:prstGeom prst="rect">
            <a:avLst/>
          </a:prstGeom>
          <a:solidFill>
            <a:srgbClr val="F7BC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CC0C2A-5976-A800-ACE0-FB1AD5DE7D4F}"/>
              </a:ext>
            </a:extLst>
          </p:cNvPr>
          <p:cNvSpPr/>
          <p:nvPr/>
        </p:nvSpPr>
        <p:spPr>
          <a:xfrm>
            <a:off x="7066812" y="4822096"/>
            <a:ext cx="278867" cy="71708"/>
          </a:xfrm>
          <a:prstGeom prst="rect">
            <a:avLst/>
          </a:prstGeom>
          <a:solidFill>
            <a:srgbClr val="F7BC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BA861FA-AC05-C689-926D-17A3DE9CD1DD}"/>
              </a:ext>
            </a:extLst>
          </p:cNvPr>
          <p:cNvSpPr/>
          <p:nvPr/>
        </p:nvSpPr>
        <p:spPr>
          <a:xfrm>
            <a:off x="7063003" y="2901315"/>
            <a:ext cx="278867" cy="71708"/>
          </a:xfrm>
          <a:prstGeom prst="rect">
            <a:avLst/>
          </a:prstGeom>
          <a:solidFill>
            <a:srgbClr val="F7BC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AC948-9C7A-42E1-A8C4-90542BB20C32}"/>
              </a:ext>
            </a:extLst>
          </p:cNvPr>
          <p:cNvSpPr/>
          <p:nvPr/>
        </p:nvSpPr>
        <p:spPr>
          <a:xfrm>
            <a:off x="7093483" y="2681017"/>
            <a:ext cx="278867" cy="71708"/>
          </a:xfrm>
          <a:prstGeom prst="rect">
            <a:avLst/>
          </a:prstGeom>
          <a:solidFill>
            <a:srgbClr val="F7BC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B730AC-5C6F-981A-6F82-F34509858325}"/>
              </a:ext>
            </a:extLst>
          </p:cNvPr>
          <p:cNvSpPr/>
          <p:nvPr/>
        </p:nvSpPr>
        <p:spPr>
          <a:xfrm>
            <a:off x="4479823" y="4369388"/>
            <a:ext cx="278867" cy="71708"/>
          </a:xfrm>
          <a:prstGeom prst="rect">
            <a:avLst/>
          </a:prstGeom>
          <a:solidFill>
            <a:srgbClr val="B1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8A6374-C42C-9F92-2521-0E4BA9D41896}"/>
              </a:ext>
            </a:extLst>
          </p:cNvPr>
          <p:cNvSpPr/>
          <p:nvPr/>
        </p:nvSpPr>
        <p:spPr>
          <a:xfrm>
            <a:off x="4479823" y="3806190"/>
            <a:ext cx="278867" cy="71708"/>
          </a:xfrm>
          <a:prstGeom prst="rect">
            <a:avLst/>
          </a:prstGeom>
          <a:solidFill>
            <a:srgbClr val="B1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A36A60-3864-D264-651D-7CC73C165825}"/>
              </a:ext>
            </a:extLst>
          </p:cNvPr>
          <p:cNvSpPr/>
          <p:nvPr/>
        </p:nvSpPr>
        <p:spPr>
          <a:xfrm>
            <a:off x="4479823" y="2901315"/>
            <a:ext cx="278867" cy="71708"/>
          </a:xfrm>
          <a:prstGeom prst="rect">
            <a:avLst/>
          </a:prstGeom>
          <a:solidFill>
            <a:srgbClr val="B1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D09262-712F-E298-13F7-A30535699603}"/>
              </a:ext>
            </a:extLst>
          </p:cNvPr>
          <p:cNvSpPr/>
          <p:nvPr/>
        </p:nvSpPr>
        <p:spPr>
          <a:xfrm rot="5400000">
            <a:off x="5754977" y="3735878"/>
            <a:ext cx="435077" cy="24696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308DA10-4308-13E5-FC38-075E839DBE31}"/>
              </a:ext>
            </a:extLst>
          </p:cNvPr>
          <p:cNvPicPr>
            <a:picLocks noChangeAspect="1"/>
          </p:cNvPicPr>
          <p:nvPr/>
        </p:nvPicPr>
        <p:blipFill>
          <a:blip r:embed="rId2"/>
          <a:stretch>
            <a:fillRect/>
          </a:stretch>
        </p:blipFill>
        <p:spPr>
          <a:xfrm>
            <a:off x="2556874" y="926504"/>
            <a:ext cx="7245887" cy="5293594"/>
          </a:xfrm>
          <a:prstGeom prst="rect">
            <a:avLst/>
          </a:prstGeom>
        </p:spPr>
      </p:pic>
    </p:spTree>
    <p:extLst>
      <p:ext uri="{BB962C8B-B14F-4D97-AF65-F5344CB8AC3E}">
        <p14:creationId xmlns:p14="http://schemas.microsoft.com/office/powerpoint/2010/main" val="30016479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73A3C3-21FB-74EA-B7A9-7A8EE0F83F16}"/>
              </a:ext>
            </a:extLst>
          </p:cNvPr>
          <p:cNvSpPr txBox="1"/>
          <p:nvPr/>
        </p:nvSpPr>
        <p:spPr>
          <a:xfrm>
            <a:off x="1173127" y="3174"/>
            <a:ext cx="9845747"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How it works</a:t>
            </a:r>
            <a:endParaRPr lang="en-US" sz="5400" b="1" spc="1000" dirty="0">
              <a:solidFill>
                <a:schemeClr val="accent3">
                  <a:lumMod val="60000"/>
                  <a:lumOff val="40000"/>
                </a:schemeClr>
              </a:solidFill>
              <a:latin typeface="Bahnschrift SemiBold" panose="020B0502040204020203" pitchFamily="34" charset="0"/>
            </a:endParaRPr>
          </a:p>
        </p:txBody>
      </p:sp>
      <p:sp>
        <p:nvSpPr>
          <p:cNvPr id="2" name="TextBox 1">
            <a:extLst>
              <a:ext uri="{FF2B5EF4-FFF2-40B4-BE49-F238E27FC236}">
                <a16:creationId xmlns:a16="http://schemas.microsoft.com/office/drawing/2014/main" id="{BCC68313-6EEB-FAAE-24F8-FDCCB8AF3B31}"/>
              </a:ext>
            </a:extLst>
          </p:cNvPr>
          <p:cNvSpPr txBox="1"/>
          <p:nvPr/>
        </p:nvSpPr>
        <p:spPr>
          <a:xfrm>
            <a:off x="550360" y="1413089"/>
            <a:ext cx="10582238" cy="4401205"/>
          </a:xfrm>
          <a:prstGeom prst="rect">
            <a:avLst/>
          </a:prstGeom>
          <a:noFill/>
        </p:spPr>
        <p:txBody>
          <a:bodyPr wrap="square" rtlCol="0">
            <a:spAutoFit/>
          </a:bodyPr>
          <a:lstStyle/>
          <a:p>
            <a:pPr marL="457200" indent="-457200">
              <a:buClr>
                <a:schemeClr val="accent3">
                  <a:lumMod val="60000"/>
                  <a:lumOff val="40000"/>
                </a:schemeClr>
              </a:buClr>
              <a:buFont typeface="Wingdings" panose="05000000000000000000" pitchFamily="2" charset="2"/>
              <a:buChar char="q"/>
            </a:pPr>
            <a:r>
              <a:rPr lang="en-US" sz="2800" dirty="0">
                <a:solidFill>
                  <a:schemeClr val="bg1"/>
                </a:solidFill>
                <a:latin typeface="Bahnschrift SemiBold" panose="020B0502040204020203" pitchFamily="34" charset="0"/>
              </a:rPr>
              <a:t>Uses KV-Cache which saves previous keys and values (weights) improving performance and reducing calculations.</a:t>
            </a:r>
          </a:p>
          <a:p>
            <a:pPr marL="457200" indent="-457200">
              <a:buClr>
                <a:schemeClr val="accent3">
                  <a:lumMod val="60000"/>
                  <a:lumOff val="40000"/>
                </a:schemeClr>
              </a:buClr>
              <a:buFont typeface="Wingdings" panose="05000000000000000000" pitchFamily="2" charset="2"/>
              <a:buChar char="q"/>
            </a:pPr>
            <a:endParaRPr lang="en-US" sz="2800" dirty="0">
              <a:solidFill>
                <a:schemeClr val="bg1"/>
              </a:solidFill>
              <a:latin typeface="Bahnschrift SemiBold" panose="020B0502040204020203" pitchFamily="34" charset="0"/>
            </a:endParaRPr>
          </a:p>
          <a:p>
            <a:pPr marL="457200" indent="-457200">
              <a:buClr>
                <a:schemeClr val="accent3">
                  <a:lumMod val="60000"/>
                  <a:lumOff val="40000"/>
                </a:schemeClr>
              </a:buClr>
              <a:buFont typeface="Wingdings" panose="05000000000000000000" pitchFamily="2" charset="2"/>
              <a:buChar char="q"/>
            </a:pPr>
            <a:r>
              <a:rPr lang="en-US" sz="2800" dirty="0">
                <a:solidFill>
                  <a:schemeClr val="bg1"/>
                </a:solidFill>
                <a:latin typeface="Bahnschrift SemiBold" panose="020B0502040204020203" pitchFamily="34" charset="0"/>
              </a:rPr>
              <a:t>Uses a tokenizer to encode the text into tokens and decode them back.</a:t>
            </a:r>
          </a:p>
          <a:p>
            <a:pPr marL="457200" indent="-457200">
              <a:buClr>
                <a:schemeClr val="accent3">
                  <a:lumMod val="60000"/>
                  <a:lumOff val="40000"/>
                </a:schemeClr>
              </a:buClr>
              <a:buFont typeface="Wingdings" panose="05000000000000000000" pitchFamily="2" charset="2"/>
              <a:buChar char="q"/>
            </a:pPr>
            <a:endParaRPr lang="en-US" sz="2800" dirty="0">
              <a:solidFill>
                <a:schemeClr val="bg1"/>
              </a:solidFill>
              <a:latin typeface="Bahnschrift SemiBold" panose="020B0502040204020203" pitchFamily="34" charset="0"/>
            </a:endParaRPr>
          </a:p>
          <a:p>
            <a:pPr marL="457200" indent="-457200">
              <a:buClr>
                <a:schemeClr val="accent3">
                  <a:lumMod val="60000"/>
                  <a:lumOff val="40000"/>
                </a:schemeClr>
              </a:buClr>
              <a:buFont typeface="Wingdings" panose="05000000000000000000" pitchFamily="2" charset="2"/>
              <a:buChar char="q"/>
            </a:pPr>
            <a:r>
              <a:rPr lang="en-US" sz="2800" dirty="0">
                <a:solidFill>
                  <a:schemeClr val="bg1"/>
                </a:solidFill>
                <a:latin typeface="Bahnschrift SemiBold" panose="020B0502040204020203" pitchFamily="34" charset="0"/>
              </a:rPr>
              <a:t>Utilizes temperature, an option used to make the model more stochastic, when calculating the probabilities of the words. </a:t>
            </a:r>
          </a:p>
          <a:p>
            <a:pPr marL="457200" indent="-457200">
              <a:buClr>
                <a:schemeClr val="accent3">
                  <a:lumMod val="60000"/>
                  <a:lumOff val="40000"/>
                </a:schemeClr>
              </a:buClr>
              <a:buFont typeface="Wingdings" panose="05000000000000000000" pitchFamily="2" charset="2"/>
              <a:buChar char="q"/>
            </a:pPr>
            <a:endParaRPr lang="en-US" sz="2800" dirty="0">
              <a:solidFill>
                <a:schemeClr val="bg1"/>
              </a:solidFill>
              <a:latin typeface="Bahnschrift SemiBold" panose="020B0502040204020203" pitchFamily="34" charset="0"/>
            </a:endParaRPr>
          </a:p>
          <a:p>
            <a:pPr marL="457200" indent="-457200">
              <a:buClr>
                <a:schemeClr val="accent3">
                  <a:lumMod val="60000"/>
                  <a:lumOff val="40000"/>
                </a:schemeClr>
              </a:buClr>
              <a:buFont typeface="Wingdings" panose="05000000000000000000" pitchFamily="2" charset="2"/>
              <a:buChar char="q"/>
            </a:pPr>
            <a:r>
              <a:rPr lang="en-US" sz="2800" dirty="0">
                <a:solidFill>
                  <a:schemeClr val="bg1"/>
                </a:solidFill>
                <a:latin typeface="Bahnschrift SemiBold" panose="020B0502040204020203" pitchFamily="34" charset="0"/>
              </a:rPr>
              <a:t>Decodes using Greedy decoder or Beam Search decoder.</a:t>
            </a:r>
            <a:endParaRPr lang="en-GB" sz="2800" dirty="0">
              <a:solidFill>
                <a:schemeClr val="bg1"/>
              </a:solidFill>
              <a:latin typeface="Bahnschrift SemiBold" panose="020B0502040204020203" pitchFamily="34" charset="0"/>
            </a:endParaRPr>
          </a:p>
        </p:txBody>
      </p:sp>
      <p:sp>
        <p:nvSpPr>
          <p:cNvPr id="14" name="Slide Number Placeholder 13">
            <a:extLst>
              <a:ext uri="{FF2B5EF4-FFF2-40B4-BE49-F238E27FC236}">
                <a16:creationId xmlns:a16="http://schemas.microsoft.com/office/drawing/2014/main" id="{6012B5A2-3F2A-19DE-DF53-581DD01A8A86}"/>
              </a:ext>
            </a:extLst>
          </p:cNvPr>
          <p:cNvSpPr>
            <a:spLocks noGrp="1"/>
          </p:cNvSpPr>
          <p:nvPr>
            <p:ph type="sldNum" sz="quarter" idx="12"/>
          </p:nvPr>
        </p:nvSpPr>
        <p:spPr/>
        <p:txBody>
          <a:bodyPr/>
          <a:lstStyle/>
          <a:p>
            <a:fld id="{C9F38AC5-47C7-4006-A77D-A1B46F51FADA}" type="slidenum">
              <a:rPr lang="en-IN" smtClean="0"/>
              <a:pPr/>
              <a:t>32</a:t>
            </a:fld>
            <a:endParaRPr lang="en-IN" dirty="0"/>
          </a:p>
        </p:txBody>
      </p:sp>
    </p:spTree>
    <p:extLst>
      <p:ext uri="{BB962C8B-B14F-4D97-AF65-F5344CB8AC3E}">
        <p14:creationId xmlns:p14="http://schemas.microsoft.com/office/powerpoint/2010/main" val="34806670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a:bodyPr>
          <a:lstStyle/>
          <a:p>
            <a:r>
              <a:rPr lang="en-US" sz="8000" spc="1000" dirty="0">
                <a:solidFill>
                  <a:schemeClr val="accent3">
                    <a:lumMod val="60000"/>
                    <a:lumOff val="40000"/>
                  </a:schemeClr>
                </a:solidFill>
                <a:latin typeface="Agency FB" panose="020B0503020202020204" pitchFamily="34" charset="0"/>
              </a:rPr>
              <a:t>RESULTS &amp; ANALYSIS</a:t>
            </a:r>
            <a:endParaRPr lang="en-US" spc="1000" dirty="0">
              <a:solidFill>
                <a:schemeClr val="accent3">
                  <a:lumMod val="60000"/>
                  <a:lumOff val="40000"/>
                </a:schemeClr>
              </a:solidFill>
              <a:latin typeface="Agency FB" panose="020B0503020202020204" pitchFamily="34" charset="0"/>
            </a:endParaRP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33</a:t>
            </a:fld>
            <a:endParaRPr lang="en-US" dirty="0"/>
          </a:p>
        </p:txBody>
      </p:sp>
    </p:spTree>
    <p:extLst>
      <p:ext uri="{BB962C8B-B14F-4D97-AF65-F5344CB8AC3E}">
        <p14:creationId xmlns:p14="http://schemas.microsoft.com/office/powerpoint/2010/main" val="18343686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73A3C3-21FB-74EA-B7A9-7A8EE0F83F16}"/>
              </a:ext>
            </a:extLst>
          </p:cNvPr>
          <p:cNvSpPr txBox="1"/>
          <p:nvPr/>
        </p:nvSpPr>
        <p:spPr>
          <a:xfrm>
            <a:off x="2618173" y="7734"/>
            <a:ext cx="6955654"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Evaluation</a:t>
            </a:r>
            <a:endParaRPr lang="en-US" sz="4000" b="1" spc="1000" dirty="0">
              <a:solidFill>
                <a:schemeClr val="accent3">
                  <a:lumMod val="60000"/>
                  <a:lumOff val="40000"/>
                </a:schemeClr>
              </a:solidFill>
              <a:latin typeface="Bahnschrift SemiBold" panose="020B0502040204020203" pitchFamily="34" charset="0"/>
            </a:endParaRPr>
          </a:p>
        </p:txBody>
      </p:sp>
      <p:sp>
        <p:nvSpPr>
          <p:cNvPr id="2" name="TextBox 1">
            <a:extLst>
              <a:ext uri="{FF2B5EF4-FFF2-40B4-BE49-F238E27FC236}">
                <a16:creationId xmlns:a16="http://schemas.microsoft.com/office/drawing/2014/main" id="{D0519B44-1D9A-5B67-1547-ECEE0D95AA22}"/>
              </a:ext>
            </a:extLst>
          </p:cNvPr>
          <p:cNvSpPr txBox="1"/>
          <p:nvPr/>
        </p:nvSpPr>
        <p:spPr>
          <a:xfrm>
            <a:off x="318408" y="931064"/>
            <a:ext cx="3300904" cy="584775"/>
          </a:xfrm>
          <a:prstGeom prst="rect">
            <a:avLst/>
          </a:prstGeom>
          <a:noFill/>
        </p:spPr>
        <p:txBody>
          <a:bodyPr wrap="none" rtlCol="0">
            <a:spAutoFit/>
          </a:bodyPr>
          <a:lstStyle/>
          <a:p>
            <a:r>
              <a:rPr lang="en-GB" sz="3200" dirty="0">
                <a:solidFill>
                  <a:schemeClr val="accent3">
                    <a:lumMod val="60000"/>
                    <a:lumOff val="40000"/>
                  </a:schemeClr>
                </a:solidFill>
                <a:latin typeface="Bahnschrift SemiBold" panose="020B0502040204020203" pitchFamily="34" charset="0"/>
              </a:rPr>
              <a:t>Word Error Rate:</a:t>
            </a:r>
            <a:endParaRPr lang="en-US" sz="3200" dirty="0">
              <a:solidFill>
                <a:schemeClr val="accent3">
                  <a:lumMod val="60000"/>
                  <a:lumOff val="40000"/>
                </a:schemeClr>
              </a:solidFill>
              <a:latin typeface="Bahnschrift SemiBold" panose="020B0502040204020203" pitchFamily="34" charset="0"/>
            </a:endParaRPr>
          </a:p>
        </p:txBody>
      </p:sp>
      <p:sp>
        <p:nvSpPr>
          <p:cNvPr id="6" name="TextBox 5">
            <a:extLst>
              <a:ext uri="{FF2B5EF4-FFF2-40B4-BE49-F238E27FC236}">
                <a16:creationId xmlns:a16="http://schemas.microsoft.com/office/drawing/2014/main" id="{95764C2A-C2AF-D4CF-BCEB-B543FD36C368}"/>
              </a:ext>
            </a:extLst>
          </p:cNvPr>
          <p:cNvSpPr txBox="1"/>
          <p:nvPr/>
        </p:nvSpPr>
        <p:spPr>
          <a:xfrm>
            <a:off x="318408" y="1715142"/>
            <a:ext cx="10949517" cy="1200329"/>
          </a:xfrm>
          <a:prstGeom prst="rect">
            <a:avLst/>
          </a:prstGeom>
          <a:noFill/>
        </p:spPr>
        <p:txBody>
          <a:bodyPr wrap="square">
            <a:spAutoFit/>
          </a:bodyPr>
          <a:lstStyle/>
          <a:p>
            <a:r>
              <a:rPr lang="en-US" sz="2400" dirty="0">
                <a:solidFill>
                  <a:schemeClr val="bg1"/>
                </a:solidFill>
                <a:latin typeface="Bahnschrift SemiBold" panose="020B0502040204020203" pitchFamily="34" charset="0"/>
              </a:rPr>
              <a:t>Word Error Rate is a valuable metric for assessing and comparing the performance of ASR systems, making it a widely accepted and practical tool in developing and evaluating speech recognition technology.</a:t>
            </a:r>
          </a:p>
        </p:txBody>
      </p:sp>
      <p:sp>
        <p:nvSpPr>
          <p:cNvPr id="8" name="TextBox 7">
            <a:extLst>
              <a:ext uri="{FF2B5EF4-FFF2-40B4-BE49-F238E27FC236}">
                <a16:creationId xmlns:a16="http://schemas.microsoft.com/office/drawing/2014/main" id="{2A5F7451-5AC2-E41B-9B98-61BF3F05A1F8}"/>
              </a:ext>
            </a:extLst>
          </p:cNvPr>
          <p:cNvSpPr txBox="1"/>
          <p:nvPr/>
        </p:nvSpPr>
        <p:spPr>
          <a:xfrm>
            <a:off x="318408" y="3291704"/>
            <a:ext cx="2433680" cy="769441"/>
          </a:xfrm>
          <a:prstGeom prst="rect">
            <a:avLst/>
          </a:prstGeom>
          <a:noFill/>
        </p:spPr>
        <p:txBody>
          <a:bodyPr wrap="none" rtlCol="0">
            <a:spAutoFit/>
          </a:bodyPr>
          <a:lstStyle/>
          <a:p>
            <a:r>
              <a:rPr lang="en-GB" sz="4400" dirty="0">
                <a:solidFill>
                  <a:schemeClr val="accent3">
                    <a:lumMod val="60000"/>
                    <a:lumOff val="40000"/>
                  </a:schemeClr>
                </a:solidFill>
                <a:latin typeface="Bahnschrift SemiBold" panose="020B0502040204020203" pitchFamily="34" charset="0"/>
              </a:rPr>
              <a:t>Formula:</a:t>
            </a:r>
            <a:endParaRPr lang="en-US" sz="4400" dirty="0">
              <a:solidFill>
                <a:schemeClr val="accent3">
                  <a:lumMod val="60000"/>
                  <a:lumOff val="40000"/>
                </a:schemeClr>
              </a:solidFill>
              <a:latin typeface="Bahnschrift SemiBold" panose="020B0502040204020203" pitchFamily="34" charset="0"/>
            </a:endParaRPr>
          </a:p>
        </p:txBody>
      </p:sp>
      <p:sp>
        <p:nvSpPr>
          <p:cNvPr id="11" name="TextBox 10">
            <a:extLst>
              <a:ext uri="{FF2B5EF4-FFF2-40B4-BE49-F238E27FC236}">
                <a16:creationId xmlns:a16="http://schemas.microsoft.com/office/drawing/2014/main" id="{1C572DBE-215F-C13A-1E86-F2559A138598}"/>
              </a:ext>
            </a:extLst>
          </p:cNvPr>
          <p:cNvSpPr txBox="1"/>
          <p:nvPr/>
        </p:nvSpPr>
        <p:spPr>
          <a:xfrm>
            <a:off x="318408" y="4670604"/>
            <a:ext cx="10949517" cy="1569660"/>
          </a:xfrm>
          <a:prstGeom prst="rect">
            <a:avLst/>
          </a:prstGeom>
          <a:noFill/>
        </p:spPr>
        <p:txBody>
          <a:bodyPr wrap="square">
            <a:spAutoFit/>
          </a:bodyPr>
          <a:lstStyle/>
          <a:p>
            <a:pPr marL="342900" indent="-342900">
              <a:buClr>
                <a:schemeClr val="accent3">
                  <a:lumMod val="60000"/>
                  <a:lumOff val="40000"/>
                </a:schemeClr>
              </a:buClr>
              <a:buFont typeface="Wingdings" panose="05000000000000000000" pitchFamily="2" charset="2"/>
              <a:buChar char="§"/>
            </a:pPr>
            <a:r>
              <a:rPr lang="en-US" sz="2400" dirty="0">
                <a:solidFill>
                  <a:schemeClr val="bg1"/>
                </a:solidFill>
                <a:latin typeface="Bahnschrift SemiBold" panose="020B0502040204020203" pitchFamily="34" charset="0"/>
              </a:rPr>
              <a:t>Substitutions - Words that were recognized incorrectly.</a:t>
            </a:r>
          </a:p>
          <a:p>
            <a:pPr marL="342900" indent="-342900">
              <a:buClr>
                <a:schemeClr val="accent3">
                  <a:lumMod val="60000"/>
                  <a:lumOff val="40000"/>
                </a:schemeClr>
              </a:buClr>
              <a:buFont typeface="Wingdings" panose="05000000000000000000" pitchFamily="2" charset="2"/>
              <a:buChar char="§"/>
            </a:pPr>
            <a:r>
              <a:rPr lang="en-US" sz="2400" dirty="0">
                <a:solidFill>
                  <a:schemeClr val="bg1"/>
                </a:solidFill>
                <a:latin typeface="Bahnschrift SemiBold" panose="020B0502040204020203" pitchFamily="34" charset="0"/>
              </a:rPr>
              <a:t>Deletions - Words from the reference that were not recognized.</a:t>
            </a:r>
          </a:p>
          <a:p>
            <a:pPr marL="342900" indent="-342900">
              <a:buClr>
                <a:schemeClr val="accent3">
                  <a:lumMod val="60000"/>
                  <a:lumOff val="40000"/>
                </a:schemeClr>
              </a:buClr>
              <a:buFont typeface="Wingdings" panose="05000000000000000000" pitchFamily="2" charset="2"/>
              <a:buChar char="§"/>
            </a:pPr>
            <a:r>
              <a:rPr lang="en-US" sz="2400" dirty="0">
                <a:solidFill>
                  <a:schemeClr val="bg1"/>
                </a:solidFill>
                <a:latin typeface="Bahnschrift SemiBold" panose="020B0502040204020203" pitchFamily="34" charset="0"/>
              </a:rPr>
              <a:t>Insertions - Extra words that were incorrectly added in the recognition.</a:t>
            </a:r>
          </a:p>
          <a:p>
            <a:pPr marL="342900" indent="-342900">
              <a:buClr>
                <a:schemeClr val="accent3">
                  <a:lumMod val="60000"/>
                  <a:lumOff val="40000"/>
                </a:schemeClr>
              </a:buClr>
              <a:buFont typeface="Wingdings" panose="05000000000000000000" pitchFamily="2" charset="2"/>
              <a:buChar char="§"/>
            </a:pPr>
            <a:r>
              <a:rPr lang="en-US" sz="2400" dirty="0">
                <a:solidFill>
                  <a:schemeClr val="bg1"/>
                </a:solidFill>
                <a:latin typeface="Bahnschrift SemiBold" panose="020B0502040204020203" pitchFamily="34" charset="0"/>
              </a:rPr>
              <a:t>N - Total number of words in the reference transcription.</a:t>
            </a:r>
          </a:p>
        </p:txBody>
      </p:sp>
      <p:sp>
        <p:nvSpPr>
          <p:cNvPr id="17" name="Slide Number Placeholder 16">
            <a:extLst>
              <a:ext uri="{FF2B5EF4-FFF2-40B4-BE49-F238E27FC236}">
                <a16:creationId xmlns:a16="http://schemas.microsoft.com/office/drawing/2014/main" id="{DAD114D7-B460-B1BC-9CBD-4438F83992E5}"/>
              </a:ext>
            </a:extLst>
          </p:cNvPr>
          <p:cNvSpPr>
            <a:spLocks noGrp="1"/>
          </p:cNvSpPr>
          <p:nvPr>
            <p:ph type="sldNum" sz="quarter" idx="12"/>
          </p:nvPr>
        </p:nvSpPr>
        <p:spPr/>
        <p:txBody>
          <a:bodyPr/>
          <a:lstStyle/>
          <a:p>
            <a:fld id="{C9F38AC5-47C7-4006-A77D-A1B46F51FADA}" type="slidenum">
              <a:rPr lang="en-IN" smtClean="0"/>
              <a:pPr/>
              <a:t>34</a:t>
            </a:fld>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70E454D-0D24-F335-94B1-029BC3C086B3}"/>
                  </a:ext>
                </a:extLst>
              </p:cNvPr>
              <p:cNvSpPr txBox="1"/>
              <p:nvPr/>
            </p:nvSpPr>
            <p:spPr>
              <a:xfrm>
                <a:off x="2752088" y="3192390"/>
                <a:ext cx="9067020" cy="10143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3200" i="1" dirty="0" smtClean="0">
                              <a:solidFill>
                                <a:schemeClr val="bg1"/>
                              </a:solidFill>
                              <a:latin typeface="Cambria Math" panose="02040503050406030204" pitchFamily="18" charset="0"/>
                            </a:rPr>
                          </m:ctrlPr>
                        </m:fPr>
                        <m:num>
                          <m:r>
                            <a:rPr lang="en-GB" sz="3200" b="0" i="1" dirty="0" smtClean="0">
                              <a:solidFill>
                                <a:schemeClr val="bg1"/>
                              </a:solidFill>
                              <a:latin typeface="Cambria Math" panose="02040503050406030204" pitchFamily="18" charset="0"/>
                            </a:rPr>
                            <m:t>𝑁𝑜</m:t>
                          </m:r>
                          <m:r>
                            <a:rPr lang="en-GB" sz="3200" b="0" i="1" dirty="0" smtClean="0">
                              <a:solidFill>
                                <a:schemeClr val="bg1"/>
                              </a:solidFill>
                              <a:latin typeface="Cambria Math" panose="02040503050406030204" pitchFamily="18" charset="0"/>
                            </a:rPr>
                            <m:t>.  </m:t>
                          </m:r>
                          <m:r>
                            <a:rPr lang="en-GB" sz="3200" b="0" i="1" dirty="0" smtClean="0">
                              <a:solidFill>
                                <a:schemeClr val="bg1"/>
                              </a:solidFill>
                              <a:latin typeface="Cambria Math" panose="02040503050406030204" pitchFamily="18" charset="0"/>
                            </a:rPr>
                            <m:t>𝑆𝑢𝑏𝑠𝑡𝑖𝑡𝑢𝑡𝑖𝑜𝑛</m:t>
                          </m:r>
                          <m:r>
                            <a:rPr lang="en-GB" sz="3200" b="0" i="1" dirty="0" smtClean="0">
                              <a:solidFill>
                                <a:schemeClr val="bg1"/>
                              </a:solidFill>
                              <a:latin typeface="Cambria Math" panose="02040503050406030204" pitchFamily="18" charset="0"/>
                            </a:rPr>
                            <m:t>+</m:t>
                          </m:r>
                          <m:r>
                            <a:rPr lang="en-GB" sz="3200" b="0" i="1" dirty="0" smtClean="0">
                              <a:solidFill>
                                <a:schemeClr val="bg1"/>
                              </a:solidFill>
                              <a:latin typeface="Cambria Math" panose="02040503050406030204" pitchFamily="18" charset="0"/>
                            </a:rPr>
                            <m:t>𝑁𝑜</m:t>
                          </m:r>
                          <m:r>
                            <a:rPr lang="en-GB" sz="3200" b="0" i="1" dirty="0" smtClean="0">
                              <a:solidFill>
                                <a:schemeClr val="bg1"/>
                              </a:solidFill>
                              <a:latin typeface="Cambria Math" panose="02040503050406030204" pitchFamily="18" charset="0"/>
                            </a:rPr>
                            <m:t>.  </m:t>
                          </m:r>
                          <m:r>
                            <a:rPr lang="en-GB" sz="3200" b="0" i="1" dirty="0" smtClean="0">
                              <a:solidFill>
                                <a:schemeClr val="bg1"/>
                              </a:solidFill>
                              <a:latin typeface="Cambria Math" panose="02040503050406030204" pitchFamily="18" charset="0"/>
                            </a:rPr>
                            <m:t>𝐷𝑒𝑙𝑒𝑡𝑖𝑜𝑛</m:t>
                          </m:r>
                          <m:r>
                            <a:rPr lang="en-GB" sz="3200" b="0" i="1" dirty="0" smtClean="0">
                              <a:solidFill>
                                <a:schemeClr val="bg1"/>
                              </a:solidFill>
                              <a:latin typeface="Cambria Math" panose="02040503050406030204" pitchFamily="18" charset="0"/>
                            </a:rPr>
                            <m:t>+</m:t>
                          </m:r>
                          <m:r>
                            <a:rPr lang="en-GB" sz="3200" b="0" i="1" dirty="0" smtClean="0">
                              <a:solidFill>
                                <a:schemeClr val="bg1"/>
                              </a:solidFill>
                              <a:latin typeface="Cambria Math" panose="02040503050406030204" pitchFamily="18" charset="0"/>
                            </a:rPr>
                            <m:t>𝑁𝑜</m:t>
                          </m:r>
                          <m:r>
                            <a:rPr lang="en-GB" sz="3200" b="0" i="1" dirty="0" smtClean="0">
                              <a:solidFill>
                                <a:schemeClr val="bg1"/>
                              </a:solidFill>
                              <a:latin typeface="Cambria Math" panose="02040503050406030204" pitchFamily="18" charset="0"/>
                            </a:rPr>
                            <m:t>.  </m:t>
                          </m:r>
                          <m:r>
                            <a:rPr lang="en-GB" sz="3200" b="0" i="1" dirty="0" smtClean="0">
                              <a:solidFill>
                                <a:schemeClr val="bg1"/>
                              </a:solidFill>
                              <a:latin typeface="Cambria Math" panose="02040503050406030204" pitchFamily="18" charset="0"/>
                            </a:rPr>
                            <m:t>𝐼𝑛𝑠𝑒𝑟𝑡𝑖𝑜𝑛</m:t>
                          </m:r>
                        </m:num>
                        <m:den>
                          <m:r>
                            <a:rPr lang="en-GB" sz="3200" b="0" i="1" dirty="0" smtClean="0">
                              <a:solidFill>
                                <a:schemeClr val="bg1"/>
                              </a:solidFill>
                              <a:latin typeface="Cambria Math" panose="02040503050406030204" pitchFamily="18" charset="0"/>
                            </a:rPr>
                            <m:t>𝑁</m:t>
                          </m:r>
                        </m:den>
                      </m:f>
                    </m:oMath>
                  </m:oMathPara>
                </a14:m>
                <a:endParaRPr lang="en-US" sz="3200" dirty="0">
                  <a:solidFill>
                    <a:schemeClr val="bg1"/>
                  </a:solidFill>
                  <a:latin typeface="Bahnschrift SemiBold" panose="020B0502040204020203" pitchFamily="34" charset="0"/>
                </a:endParaRPr>
              </a:p>
            </p:txBody>
          </p:sp>
        </mc:Choice>
        <mc:Fallback xmlns="">
          <p:sp>
            <p:nvSpPr>
              <p:cNvPr id="3" name="TextBox 2">
                <a:extLst>
                  <a:ext uri="{FF2B5EF4-FFF2-40B4-BE49-F238E27FC236}">
                    <a16:creationId xmlns:a16="http://schemas.microsoft.com/office/drawing/2014/main" id="{570E454D-0D24-F335-94B1-029BC3C086B3}"/>
                  </a:ext>
                </a:extLst>
              </p:cNvPr>
              <p:cNvSpPr txBox="1">
                <a:spLocks noRot="1" noChangeAspect="1" noMove="1" noResize="1" noEditPoints="1" noAdjustHandles="1" noChangeArrowheads="1" noChangeShapeType="1" noTextEdit="1"/>
              </p:cNvSpPr>
              <p:nvPr/>
            </p:nvSpPr>
            <p:spPr>
              <a:xfrm>
                <a:off x="2752088" y="3192390"/>
                <a:ext cx="9067020" cy="1014317"/>
              </a:xfrm>
              <a:prstGeom prst="rect">
                <a:avLst/>
              </a:prstGeom>
              <a:blipFill>
                <a:blip r:embed="rId2"/>
                <a:stretch>
                  <a:fillRect r="-2554" b="-1205"/>
                </a:stretch>
              </a:blipFill>
            </p:spPr>
            <p:txBody>
              <a:bodyPr/>
              <a:lstStyle/>
              <a:p>
                <a:r>
                  <a:rPr lang="en-US">
                    <a:noFill/>
                  </a:rPr>
                  <a:t> </a:t>
                </a:r>
              </a:p>
            </p:txBody>
          </p:sp>
        </mc:Fallback>
      </mc:AlternateContent>
    </p:spTree>
    <p:extLst>
      <p:ext uri="{BB962C8B-B14F-4D97-AF65-F5344CB8AC3E}">
        <p14:creationId xmlns:p14="http://schemas.microsoft.com/office/powerpoint/2010/main" val="18811935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73A3C3-21FB-74EA-B7A9-7A8EE0F83F16}"/>
              </a:ext>
            </a:extLst>
          </p:cNvPr>
          <p:cNvSpPr txBox="1"/>
          <p:nvPr/>
        </p:nvSpPr>
        <p:spPr>
          <a:xfrm>
            <a:off x="0" y="7734"/>
            <a:ext cx="12192000"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Evaluation Example</a:t>
            </a:r>
            <a:endParaRPr lang="en-US" sz="4000" b="1" spc="1000" dirty="0">
              <a:solidFill>
                <a:schemeClr val="accent3">
                  <a:lumMod val="60000"/>
                  <a:lumOff val="40000"/>
                </a:schemeClr>
              </a:solidFill>
              <a:latin typeface="Bahnschrift SemiBold" panose="020B0502040204020203" pitchFamily="34" charset="0"/>
            </a:endParaRPr>
          </a:p>
        </p:txBody>
      </p:sp>
      <p:sp>
        <p:nvSpPr>
          <p:cNvPr id="8" name="TextBox 7">
            <a:extLst>
              <a:ext uri="{FF2B5EF4-FFF2-40B4-BE49-F238E27FC236}">
                <a16:creationId xmlns:a16="http://schemas.microsoft.com/office/drawing/2014/main" id="{2A5F7451-5AC2-E41B-9B98-61BF3F05A1F8}"/>
              </a:ext>
            </a:extLst>
          </p:cNvPr>
          <p:cNvSpPr txBox="1"/>
          <p:nvPr/>
        </p:nvSpPr>
        <p:spPr>
          <a:xfrm>
            <a:off x="318408" y="1290937"/>
            <a:ext cx="2433680" cy="769441"/>
          </a:xfrm>
          <a:prstGeom prst="rect">
            <a:avLst/>
          </a:prstGeom>
          <a:noFill/>
        </p:spPr>
        <p:txBody>
          <a:bodyPr wrap="none" rtlCol="0">
            <a:spAutoFit/>
          </a:bodyPr>
          <a:lstStyle/>
          <a:p>
            <a:r>
              <a:rPr lang="en-GB" sz="4400" dirty="0">
                <a:solidFill>
                  <a:schemeClr val="accent3">
                    <a:lumMod val="60000"/>
                    <a:lumOff val="40000"/>
                  </a:schemeClr>
                </a:solidFill>
                <a:latin typeface="Bahnschrift SemiBold" panose="020B0502040204020203" pitchFamily="34" charset="0"/>
              </a:rPr>
              <a:t>Formula:</a:t>
            </a:r>
            <a:endParaRPr lang="en-US" sz="4400" dirty="0">
              <a:solidFill>
                <a:schemeClr val="accent3">
                  <a:lumMod val="60000"/>
                  <a:lumOff val="40000"/>
                </a:schemeClr>
              </a:solidFill>
              <a:latin typeface="Bahnschrift SemiBold" panose="020B0502040204020203" pitchFamily="34" charset="0"/>
            </a:endParaRPr>
          </a:p>
        </p:txBody>
      </p:sp>
      <p:sp>
        <p:nvSpPr>
          <p:cNvPr id="17" name="Slide Number Placeholder 16">
            <a:extLst>
              <a:ext uri="{FF2B5EF4-FFF2-40B4-BE49-F238E27FC236}">
                <a16:creationId xmlns:a16="http://schemas.microsoft.com/office/drawing/2014/main" id="{DAD114D7-B460-B1BC-9CBD-4438F83992E5}"/>
              </a:ext>
            </a:extLst>
          </p:cNvPr>
          <p:cNvSpPr>
            <a:spLocks noGrp="1"/>
          </p:cNvSpPr>
          <p:nvPr>
            <p:ph type="sldNum" sz="quarter" idx="12"/>
          </p:nvPr>
        </p:nvSpPr>
        <p:spPr/>
        <p:txBody>
          <a:bodyPr/>
          <a:lstStyle/>
          <a:p>
            <a:fld id="{C9F38AC5-47C7-4006-A77D-A1B46F51FADA}" type="slidenum">
              <a:rPr lang="en-IN" smtClean="0"/>
              <a:pPr/>
              <a:t>35</a:t>
            </a:fld>
            <a:endParaRPr lang="en-IN" dirty="0"/>
          </a:p>
        </p:txBody>
      </p:sp>
      <p:sp>
        <p:nvSpPr>
          <p:cNvPr id="3" name="TextBox 2">
            <a:extLst>
              <a:ext uri="{FF2B5EF4-FFF2-40B4-BE49-F238E27FC236}">
                <a16:creationId xmlns:a16="http://schemas.microsoft.com/office/drawing/2014/main" id="{D229AFDF-4402-A9F2-17AE-1D237AA93D28}"/>
              </a:ext>
            </a:extLst>
          </p:cNvPr>
          <p:cNvSpPr txBox="1"/>
          <p:nvPr/>
        </p:nvSpPr>
        <p:spPr>
          <a:xfrm>
            <a:off x="318407" y="2488093"/>
            <a:ext cx="6189397" cy="584775"/>
          </a:xfrm>
          <a:prstGeom prst="rect">
            <a:avLst/>
          </a:prstGeom>
          <a:noFill/>
        </p:spPr>
        <p:txBody>
          <a:bodyPr wrap="square" rtlCol="0">
            <a:spAutoFit/>
          </a:bodyPr>
          <a:lstStyle/>
          <a:p>
            <a:pPr>
              <a:buClr>
                <a:srgbClr val="00F000"/>
              </a:buClr>
            </a:pPr>
            <a:r>
              <a:rPr lang="en-GB" sz="3200" dirty="0">
                <a:solidFill>
                  <a:schemeClr val="bg1"/>
                </a:solidFill>
                <a:latin typeface="Bahnschrift SemiBold" panose="020B0502040204020203" pitchFamily="34" charset="0"/>
              </a:rPr>
              <a:t>Reference Transcription</a:t>
            </a:r>
            <a:r>
              <a:rPr lang="en-US" sz="3200" dirty="0">
                <a:solidFill>
                  <a:schemeClr val="bg1"/>
                </a:solidFill>
                <a:latin typeface="Bahnschrift SemiBold" panose="020B0502040204020203" pitchFamily="34" charset="0"/>
              </a:rPr>
              <a:t> Text: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78F93E0-646A-DF45-6EA8-43B503BAD0D8}"/>
                  </a:ext>
                </a:extLst>
              </p:cNvPr>
              <p:cNvSpPr txBox="1"/>
              <p:nvPr/>
            </p:nvSpPr>
            <p:spPr>
              <a:xfrm>
                <a:off x="2797405" y="1290937"/>
                <a:ext cx="9067020" cy="10143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3200" i="1" dirty="0" smtClean="0">
                              <a:solidFill>
                                <a:schemeClr val="bg1"/>
                              </a:solidFill>
                              <a:latin typeface="Cambria Math" panose="02040503050406030204" pitchFamily="18" charset="0"/>
                            </a:rPr>
                          </m:ctrlPr>
                        </m:fPr>
                        <m:num>
                          <m:r>
                            <a:rPr lang="en-GB" sz="3200" b="0" i="1" dirty="0" smtClean="0">
                              <a:solidFill>
                                <a:schemeClr val="bg1"/>
                              </a:solidFill>
                              <a:latin typeface="Cambria Math" panose="02040503050406030204" pitchFamily="18" charset="0"/>
                            </a:rPr>
                            <m:t>𝑁𝑜</m:t>
                          </m:r>
                          <m:r>
                            <a:rPr lang="en-GB" sz="3200" b="0" i="1" dirty="0" smtClean="0">
                              <a:solidFill>
                                <a:schemeClr val="bg1"/>
                              </a:solidFill>
                              <a:latin typeface="Cambria Math" panose="02040503050406030204" pitchFamily="18" charset="0"/>
                            </a:rPr>
                            <m:t>.  </m:t>
                          </m:r>
                          <m:r>
                            <a:rPr lang="en-GB" sz="3200" b="0" i="1" dirty="0" smtClean="0">
                              <a:solidFill>
                                <a:schemeClr val="bg1"/>
                              </a:solidFill>
                              <a:latin typeface="Cambria Math" panose="02040503050406030204" pitchFamily="18" charset="0"/>
                            </a:rPr>
                            <m:t>𝑆𝑢𝑏𝑠𝑡𝑖𝑡𝑢𝑡𝑖𝑜𝑛</m:t>
                          </m:r>
                          <m:r>
                            <a:rPr lang="en-GB" sz="3200" b="0" i="1" dirty="0" smtClean="0">
                              <a:solidFill>
                                <a:schemeClr val="bg1"/>
                              </a:solidFill>
                              <a:latin typeface="Cambria Math" panose="02040503050406030204" pitchFamily="18" charset="0"/>
                            </a:rPr>
                            <m:t>+</m:t>
                          </m:r>
                          <m:r>
                            <a:rPr lang="en-GB" sz="3200" b="0" i="1" dirty="0" smtClean="0">
                              <a:solidFill>
                                <a:schemeClr val="bg1"/>
                              </a:solidFill>
                              <a:latin typeface="Cambria Math" panose="02040503050406030204" pitchFamily="18" charset="0"/>
                            </a:rPr>
                            <m:t>𝑁𝑜</m:t>
                          </m:r>
                          <m:r>
                            <a:rPr lang="en-GB" sz="3200" b="0" i="1" dirty="0" smtClean="0">
                              <a:solidFill>
                                <a:schemeClr val="bg1"/>
                              </a:solidFill>
                              <a:latin typeface="Cambria Math" panose="02040503050406030204" pitchFamily="18" charset="0"/>
                            </a:rPr>
                            <m:t>.  </m:t>
                          </m:r>
                          <m:r>
                            <a:rPr lang="en-GB" sz="3200" b="0" i="1" dirty="0" smtClean="0">
                              <a:solidFill>
                                <a:schemeClr val="bg1"/>
                              </a:solidFill>
                              <a:latin typeface="Cambria Math" panose="02040503050406030204" pitchFamily="18" charset="0"/>
                            </a:rPr>
                            <m:t>𝐷𝑒𝑙𝑒𝑡𝑖𝑜𝑛</m:t>
                          </m:r>
                          <m:r>
                            <a:rPr lang="en-GB" sz="3200" b="0" i="1" dirty="0" smtClean="0">
                              <a:solidFill>
                                <a:schemeClr val="bg1"/>
                              </a:solidFill>
                              <a:latin typeface="Cambria Math" panose="02040503050406030204" pitchFamily="18" charset="0"/>
                            </a:rPr>
                            <m:t>+</m:t>
                          </m:r>
                          <m:r>
                            <a:rPr lang="en-GB" sz="3200" b="0" i="1" dirty="0" smtClean="0">
                              <a:solidFill>
                                <a:schemeClr val="bg1"/>
                              </a:solidFill>
                              <a:latin typeface="Cambria Math" panose="02040503050406030204" pitchFamily="18" charset="0"/>
                            </a:rPr>
                            <m:t>𝑁𝑜</m:t>
                          </m:r>
                          <m:r>
                            <a:rPr lang="en-GB" sz="3200" b="0" i="1" dirty="0" smtClean="0">
                              <a:solidFill>
                                <a:schemeClr val="bg1"/>
                              </a:solidFill>
                              <a:latin typeface="Cambria Math" panose="02040503050406030204" pitchFamily="18" charset="0"/>
                            </a:rPr>
                            <m:t>.  </m:t>
                          </m:r>
                          <m:r>
                            <a:rPr lang="en-GB" sz="3200" b="0" i="1" dirty="0" smtClean="0">
                              <a:solidFill>
                                <a:schemeClr val="bg1"/>
                              </a:solidFill>
                              <a:latin typeface="Cambria Math" panose="02040503050406030204" pitchFamily="18" charset="0"/>
                            </a:rPr>
                            <m:t>𝐼𝑛𝑠𝑒𝑟𝑡𝑖𝑜𝑛</m:t>
                          </m:r>
                        </m:num>
                        <m:den>
                          <m:r>
                            <a:rPr lang="en-GB" sz="3200" b="0" i="1" dirty="0" smtClean="0">
                              <a:solidFill>
                                <a:schemeClr val="bg1"/>
                              </a:solidFill>
                              <a:latin typeface="Cambria Math" panose="02040503050406030204" pitchFamily="18" charset="0"/>
                            </a:rPr>
                            <m:t>𝑁</m:t>
                          </m:r>
                        </m:den>
                      </m:f>
                    </m:oMath>
                  </m:oMathPara>
                </a14:m>
                <a:endParaRPr lang="en-US" sz="3200" dirty="0">
                  <a:solidFill>
                    <a:schemeClr val="bg1"/>
                  </a:solidFill>
                  <a:latin typeface="Bahnschrift SemiBold" panose="020B0502040204020203" pitchFamily="34" charset="0"/>
                </a:endParaRPr>
              </a:p>
            </p:txBody>
          </p:sp>
        </mc:Choice>
        <mc:Fallback xmlns="">
          <p:sp>
            <p:nvSpPr>
              <p:cNvPr id="4" name="TextBox 3">
                <a:extLst>
                  <a:ext uri="{FF2B5EF4-FFF2-40B4-BE49-F238E27FC236}">
                    <a16:creationId xmlns:a16="http://schemas.microsoft.com/office/drawing/2014/main" id="{C78F93E0-646A-DF45-6EA8-43B503BAD0D8}"/>
                  </a:ext>
                </a:extLst>
              </p:cNvPr>
              <p:cNvSpPr txBox="1">
                <a:spLocks noRot="1" noChangeAspect="1" noMove="1" noResize="1" noEditPoints="1" noAdjustHandles="1" noChangeArrowheads="1" noChangeShapeType="1" noTextEdit="1"/>
              </p:cNvSpPr>
              <p:nvPr/>
            </p:nvSpPr>
            <p:spPr>
              <a:xfrm>
                <a:off x="2797405" y="1290937"/>
                <a:ext cx="9067020" cy="1014317"/>
              </a:xfrm>
              <a:prstGeom prst="rect">
                <a:avLst/>
              </a:prstGeom>
              <a:blipFill>
                <a:blip r:embed="rId2"/>
                <a:stretch>
                  <a:fillRect r="-2555" b="-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1CA9084-2C76-6B61-37E3-D3EE0EF9ED22}"/>
                  </a:ext>
                </a:extLst>
              </p:cNvPr>
              <p:cNvSpPr txBox="1"/>
              <p:nvPr/>
            </p:nvSpPr>
            <p:spPr>
              <a:xfrm>
                <a:off x="318408" y="4691454"/>
                <a:ext cx="12378523" cy="1139927"/>
              </a:xfrm>
              <a:prstGeom prst="rect">
                <a:avLst/>
              </a:prstGeom>
              <a:noFill/>
            </p:spPr>
            <p:txBody>
              <a:bodyPr wrap="square" rtlCol="0">
                <a:spAutoFit/>
              </a:bodyPr>
              <a:lstStyle/>
              <a:p>
                <a:pPr>
                  <a:buClr>
                    <a:srgbClr val="00F000"/>
                  </a:buClr>
                </a:pPr>
                <a:r>
                  <a:rPr lang="en-US" sz="3200" dirty="0">
                    <a:solidFill>
                      <a:schemeClr val="bg1"/>
                    </a:solidFill>
                    <a:latin typeface="Bahnschrift SemiBold" panose="020B0502040204020203" pitchFamily="34" charset="0"/>
                  </a:rPr>
                  <a:t>WER = </a:t>
                </a:r>
                <a14:m>
                  <m:oMath xmlns:m="http://schemas.openxmlformats.org/officeDocument/2006/math">
                    <m:f>
                      <m:fPr>
                        <m:ctrlPr>
                          <a:rPr lang="en-US" sz="4800" i="1" dirty="0" smtClean="0">
                            <a:solidFill>
                              <a:schemeClr val="bg1"/>
                            </a:solidFill>
                            <a:latin typeface="Cambria Math" panose="02040503050406030204" pitchFamily="18" charset="0"/>
                          </a:rPr>
                        </m:ctrlPr>
                      </m:fPr>
                      <m:num>
                        <m:r>
                          <a:rPr lang="en-GB" sz="4800" b="0" i="1" dirty="0" smtClean="0">
                            <a:solidFill>
                              <a:schemeClr val="bg1"/>
                            </a:solidFill>
                            <a:latin typeface="Cambria Math" panose="02040503050406030204" pitchFamily="18" charset="0"/>
                          </a:rPr>
                          <m:t>4</m:t>
                        </m:r>
                        <m:r>
                          <a:rPr lang="en-GB" sz="4800" b="0" i="1" dirty="0" smtClean="0">
                            <a:solidFill>
                              <a:schemeClr val="bg1"/>
                            </a:solidFill>
                            <a:latin typeface="Cambria Math" panose="02040503050406030204" pitchFamily="18" charset="0"/>
                          </a:rPr>
                          <m:t> +</m:t>
                        </m:r>
                        <m:r>
                          <a:rPr lang="en-GB" sz="4800" b="0" i="1" dirty="0" smtClean="0">
                            <a:solidFill>
                              <a:schemeClr val="bg1"/>
                            </a:solidFill>
                            <a:latin typeface="Cambria Math" panose="02040503050406030204" pitchFamily="18" charset="0"/>
                          </a:rPr>
                          <m:t>2</m:t>
                        </m:r>
                        <m:r>
                          <a:rPr lang="en-GB" sz="4800" b="0" i="1" dirty="0" smtClean="0">
                            <a:solidFill>
                              <a:schemeClr val="bg1"/>
                            </a:solidFill>
                            <a:latin typeface="Cambria Math" panose="02040503050406030204" pitchFamily="18" charset="0"/>
                          </a:rPr>
                          <m:t> +</m:t>
                        </m:r>
                        <m:r>
                          <a:rPr lang="en-GB" sz="4800" b="0" i="1" dirty="0" smtClean="0">
                            <a:solidFill>
                              <a:schemeClr val="bg1"/>
                            </a:solidFill>
                            <a:latin typeface="Cambria Math" panose="02040503050406030204" pitchFamily="18" charset="0"/>
                          </a:rPr>
                          <m:t>2</m:t>
                        </m:r>
                      </m:num>
                      <m:den>
                        <m:r>
                          <a:rPr lang="en-GB" sz="4800" b="0" i="1" dirty="0" smtClean="0">
                            <a:solidFill>
                              <a:schemeClr val="bg1"/>
                            </a:solidFill>
                            <a:latin typeface="Cambria Math" panose="02040503050406030204" pitchFamily="18" charset="0"/>
                          </a:rPr>
                          <m:t>6</m:t>
                        </m:r>
                      </m:den>
                    </m:f>
                  </m:oMath>
                </a14:m>
                <a:r>
                  <a:rPr lang="en-US" sz="3200" dirty="0">
                    <a:solidFill>
                      <a:schemeClr val="bg1"/>
                    </a:solidFill>
                    <a:latin typeface="Bahnschrift SemiBold" panose="020B0502040204020203" pitchFamily="34" charset="0"/>
                  </a:rPr>
                  <a:t> = 1.3333 = 133.33%</a:t>
                </a:r>
              </a:p>
            </p:txBody>
          </p:sp>
        </mc:Choice>
        <mc:Fallback xmlns="">
          <p:sp>
            <p:nvSpPr>
              <p:cNvPr id="13" name="TextBox 12">
                <a:extLst>
                  <a:ext uri="{FF2B5EF4-FFF2-40B4-BE49-F238E27FC236}">
                    <a16:creationId xmlns:a16="http://schemas.microsoft.com/office/drawing/2014/main" id="{A1CA9084-2C76-6B61-37E3-D3EE0EF9ED22}"/>
                  </a:ext>
                </a:extLst>
              </p:cNvPr>
              <p:cNvSpPr txBox="1">
                <a:spLocks noRot="1" noChangeAspect="1" noMove="1" noResize="1" noEditPoints="1" noAdjustHandles="1" noChangeArrowheads="1" noChangeShapeType="1" noTextEdit="1"/>
              </p:cNvSpPr>
              <p:nvPr/>
            </p:nvSpPr>
            <p:spPr>
              <a:xfrm>
                <a:off x="318408" y="4691454"/>
                <a:ext cx="12378523" cy="1139927"/>
              </a:xfrm>
              <a:prstGeom prst="rect">
                <a:avLst/>
              </a:prstGeom>
              <a:blipFill>
                <a:blip r:embed="rId3"/>
                <a:stretch>
                  <a:fillRect l="-123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28DBB64B-BA05-F26B-A6B8-03E30D4F2454}"/>
              </a:ext>
            </a:extLst>
          </p:cNvPr>
          <p:cNvSpPr txBox="1"/>
          <p:nvPr/>
        </p:nvSpPr>
        <p:spPr>
          <a:xfrm>
            <a:off x="318272" y="3253263"/>
            <a:ext cx="6189397" cy="584775"/>
          </a:xfrm>
          <a:prstGeom prst="rect">
            <a:avLst/>
          </a:prstGeom>
          <a:noFill/>
        </p:spPr>
        <p:txBody>
          <a:bodyPr wrap="square" rtlCol="0">
            <a:spAutoFit/>
          </a:bodyPr>
          <a:lstStyle/>
          <a:p>
            <a:pPr>
              <a:buClr>
                <a:srgbClr val="00F000"/>
              </a:buClr>
            </a:pPr>
            <a:r>
              <a:rPr lang="en-GB" sz="3200" dirty="0">
                <a:solidFill>
                  <a:schemeClr val="bg1"/>
                </a:solidFill>
                <a:latin typeface="Bahnschrift SemiBold" panose="020B0502040204020203" pitchFamily="34" charset="0"/>
              </a:rPr>
              <a:t>Model Transcription</a:t>
            </a:r>
            <a:r>
              <a:rPr lang="en-US" sz="3200" dirty="0">
                <a:solidFill>
                  <a:schemeClr val="bg1"/>
                </a:solidFill>
                <a:latin typeface="Bahnschrift SemiBold" panose="020B0502040204020203" pitchFamily="34" charset="0"/>
              </a:rPr>
              <a:t> Text:</a:t>
            </a:r>
          </a:p>
        </p:txBody>
      </p:sp>
      <p:sp>
        <p:nvSpPr>
          <p:cNvPr id="15" name="TextBox 14">
            <a:extLst>
              <a:ext uri="{FF2B5EF4-FFF2-40B4-BE49-F238E27FC236}">
                <a16:creationId xmlns:a16="http://schemas.microsoft.com/office/drawing/2014/main" id="{86AD7482-4EDB-66B3-6498-63D576C18DF6}"/>
              </a:ext>
            </a:extLst>
          </p:cNvPr>
          <p:cNvSpPr txBox="1"/>
          <p:nvPr/>
        </p:nvSpPr>
        <p:spPr>
          <a:xfrm>
            <a:off x="5786269" y="2502647"/>
            <a:ext cx="1996934" cy="584775"/>
          </a:xfrm>
          <a:prstGeom prst="rect">
            <a:avLst/>
          </a:prstGeom>
          <a:noFill/>
        </p:spPr>
        <p:txBody>
          <a:bodyPr wrap="square" rtlCol="0">
            <a:spAutoFit/>
          </a:bodyPr>
          <a:lstStyle/>
          <a:p>
            <a:pPr>
              <a:buClr>
                <a:srgbClr val="00F000"/>
              </a:buClr>
            </a:pPr>
            <a:r>
              <a:rPr lang="en-GB" sz="3200" dirty="0">
                <a:solidFill>
                  <a:schemeClr val="bg1"/>
                </a:solidFill>
                <a:latin typeface="Bahnschrift SemiBold" panose="020B0502040204020203" pitchFamily="34" charset="0"/>
              </a:rPr>
              <a:t>I      going</a:t>
            </a:r>
            <a:endParaRPr lang="en-US" sz="3200" dirty="0">
              <a:solidFill>
                <a:schemeClr val="bg1"/>
              </a:solidFill>
              <a:latin typeface="Bahnschrift SemiBold" panose="020B0502040204020203" pitchFamily="34" charset="0"/>
            </a:endParaRPr>
          </a:p>
        </p:txBody>
      </p:sp>
      <p:sp>
        <p:nvSpPr>
          <p:cNvPr id="16" name="TextBox 15">
            <a:extLst>
              <a:ext uri="{FF2B5EF4-FFF2-40B4-BE49-F238E27FC236}">
                <a16:creationId xmlns:a16="http://schemas.microsoft.com/office/drawing/2014/main" id="{5CC7FC31-2301-E3F4-8F3A-A801ED5DC5E5}"/>
              </a:ext>
            </a:extLst>
          </p:cNvPr>
          <p:cNvSpPr txBox="1"/>
          <p:nvPr/>
        </p:nvSpPr>
        <p:spPr>
          <a:xfrm>
            <a:off x="8281991" y="2464543"/>
            <a:ext cx="862654" cy="646331"/>
          </a:xfrm>
          <a:prstGeom prst="rect">
            <a:avLst/>
          </a:prstGeom>
          <a:noFill/>
        </p:spPr>
        <p:txBody>
          <a:bodyPr wrap="square" rtlCol="0">
            <a:spAutoFit/>
          </a:bodyPr>
          <a:lstStyle/>
          <a:p>
            <a:pPr>
              <a:buClr>
                <a:srgbClr val="00F000"/>
              </a:buClr>
            </a:pPr>
            <a:r>
              <a:rPr lang="en-GB" sz="3600" dirty="0">
                <a:solidFill>
                  <a:schemeClr val="bg1"/>
                </a:solidFill>
                <a:latin typeface="Bahnschrift SemiBold" panose="020B0502040204020203" pitchFamily="34" charset="0"/>
              </a:rPr>
              <a:t>the</a:t>
            </a:r>
            <a:endParaRPr lang="en-US" sz="3600" dirty="0">
              <a:solidFill>
                <a:schemeClr val="bg1"/>
              </a:solidFill>
              <a:latin typeface="Bahnschrift SemiBold" panose="020B0502040204020203" pitchFamily="34" charset="0"/>
            </a:endParaRPr>
          </a:p>
        </p:txBody>
      </p:sp>
      <p:sp>
        <p:nvSpPr>
          <p:cNvPr id="18" name="TextBox 17">
            <a:extLst>
              <a:ext uri="{FF2B5EF4-FFF2-40B4-BE49-F238E27FC236}">
                <a16:creationId xmlns:a16="http://schemas.microsoft.com/office/drawing/2014/main" id="{DC506BCD-5637-5DD0-D54D-E782129E648A}"/>
              </a:ext>
            </a:extLst>
          </p:cNvPr>
          <p:cNvSpPr txBox="1"/>
          <p:nvPr/>
        </p:nvSpPr>
        <p:spPr>
          <a:xfrm>
            <a:off x="9088230" y="2464098"/>
            <a:ext cx="1556559" cy="646331"/>
          </a:xfrm>
          <a:prstGeom prst="rect">
            <a:avLst/>
          </a:prstGeom>
          <a:noFill/>
        </p:spPr>
        <p:txBody>
          <a:bodyPr wrap="square" rtlCol="0">
            <a:spAutoFit/>
          </a:bodyPr>
          <a:lstStyle/>
          <a:p>
            <a:pPr>
              <a:buClr>
                <a:srgbClr val="00F000"/>
              </a:buClr>
            </a:pPr>
            <a:r>
              <a:rPr lang="en-GB" sz="3600" dirty="0">
                <a:solidFill>
                  <a:schemeClr val="bg1"/>
                </a:solidFill>
                <a:latin typeface="Bahnschrift SemiBold" panose="020B0502040204020203" pitchFamily="34" charset="0"/>
              </a:rPr>
              <a:t>park</a:t>
            </a:r>
            <a:endParaRPr lang="en-US" sz="3600" dirty="0">
              <a:solidFill>
                <a:schemeClr val="bg1"/>
              </a:solidFill>
              <a:latin typeface="Bahnschrift SemiBold" panose="020B0502040204020203" pitchFamily="34" charset="0"/>
            </a:endParaRPr>
          </a:p>
        </p:txBody>
      </p:sp>
      <p:sp>
        <p:nvSpPr>
          <p:cNvPr id="19" name="TextBox 18">
            <a:extLst>
              <a:ext uri="{FF2B5EF4-FFF2-40B4-BE49-F238E27FC236}">
                <a16:creationId xmlns:a16="http://schemas.microsoft.com/office/drawing/2014/main" id="{1FAAD01F-448E-C497-CB56-4918B1AF0D97}"/>
              </a:ext>
            </a:extLst>
          </p:cNvPr>
          <p:cNvSpPr txBox="1"/>
          <p:nvPr/>
        </p:nvSpPr>
        <p:spPr>
          <a:xfrm>
            <a:off x="4941647" y="3233631"/>
            <a:ext cx="1125570" cy="646331"/>
          </a:xfrm>
          <a:prstGeom prst="rect">
            <a:avLst/>
          </a:prstGeom>
          <a:noFill/>
        </p:spPr>
        <p:txBody>
          <a:bodyPr wrap="square" rtlCol="0">
            <a:spAutoFit/>
          </a:bodyPr>
          <a:lstStyle/>
          <a:p>
            <a:pPr>
              <a:buClr>
                <a:srgbClr val="00F000"/>
              </a:buClr>
            </a:pPr>
            <a:r>
              <a:rPr lang="en-GB" sz="3600" dirty="0">
                <a:solidFill>
                  <a:schemeClr val="bg1"/>
                </a:solidFill>
                <a:latin typeface="Bahnschrift SemiBold" panose="020B0502040204020203" pitchFamily="34" charset="0"/>
              </a:rPr>
              <a:t>Now</a:t>
            </a:r>
            <a:endParaRPr lang="en-US" sz="3600" dirty="0">
              <a:solidFill>
                <a:schemeClr val="bg1"/>
              </a:solidFill>
              <a:latin typeface="Bahnschrift SemiBold" panose="020B0502040204020203" pitchFamily="34" charset="0"/>
            </a:endParaRPr>
          </a:p>
        </p:txBody>
      </p:sp>
      <p:sp>
        <p:nvSpPr>
          <p:cNvPr id="20" name="TextBox 19">
            <a:extLst>
              <a:ext uri="{FF2B5EF4-FFF2-40B4-BE49-F238E27FC236}">
                <a16:creationId xmlns:a16="http://schemas.microsoft.com/office/drawing/2014/main" id="{C928DD6A-D48D-7729-95B2-667E67837394}"/>
              </a:ext>
            </a:extLst>
          </p:cNvPr>
          <p:cNvSpPr txBox="1"/>
          <p:nvPr/>
        </p:nvSpPr>
        <p:spPr>
          <a:xfrm>
            <a:off x="5969742" y="3243738"/>
            <a:ext cx="1544955" cy="646331"/>
          </a:xfrm>
          <a:prstGeom prst="rect">
            <a:avLst/>
          </a:prstGeom>
          <a:noFill/>
        </p:spPr>
        <p:txBody>
          <a:bodyPr wrap="square" rtlCol="0">
            <a:spAutoFit/>
          </a:bodyPr>
          <a:lstStyle/>
          <a:p>
            <a:pPr>
              <a:buClr>
                <a:srgbClr val="00F000"/>
              </a:buClr>
            </a:pPr>
            <a:r>
              <a:rPr lang="en-GB" sz="3600" dirty="0">
                <a:solidFill>
                  <a:schemeClr val="bg1"/>
                </a:solidFill>
                <a:latin typeface="Bahnschrift SemiBold" panose="020B0502040204020203" pitchFamily="34" charset="0"/>
              </a:rPr>
              <a:t>I going</a:t>
            </a:r>
            <a:endParaRPr lang="en-US" sz="3600" dirty="0">
              <a:solidFill>
                <a:schemeClr val="bg1"/>
              </a:solidFill>
              <a:latin typeface="Bahnschrift SemiBold" panose="020B0502040204020203" pitchFamily="34" charset="0"/>
            </a:endParaRPr>
          </a:p>
        </p:txBody>
      </p:sp>
      <p:sp>
        <p:nvSpPr>
          <p:cNvPr id="22" name="TextBox 21">
            <a:extLst>
              <a:ext uri="{FF2B5EF4-FFF2-40B4-BE49-F238E27FC236}">
                <a16:creationId xmlns:a16="http://schemas.microsoft.com/office/drawing/2014/main" id="{DC506BCD-5637-5DD0-D54D-E782129E648A}"/>
              </a:ext>
            </a:extLst>
          </p:cNvPr>
          <p:cNvSpPr txBox="1"/>
          <p:nvPr/>
        </p:nvSpPr>
        <p:spPr>
          <a:xfrm>
            <a:off x="8281992" y="3265484"/>
            <a:ext cx="1118498" cy="646331"/>
          </a:xfrm>
          <a:prstGeom prst="rect">
            <a:avLst/>
          </a:prstGeom>
          <a:noFill/>
        </p:spPr>
        <p:txBody>
          <a:bodyPr wrap="square" rtlCol="0">
            <a:spAutoFit/>
          </a:bodyPr>
          <a:lstStyle/>
          <a:p>
            <a:pPr>
              <a:buClr>
                <a:srgbClr val="00F000"/>
              </a:buClr>
            </a:pPr>
            <a:r>
              <a:rPr lang="en-GB" sz="3600" dirty="0">
                <a:solidFill>
                  <a:schemeClr val="bg1"/>
                </a:solidFill>
                <a:latin typeface="Bahnschrift SemiBold" panose="020B0502040204020203" pitchFamily="34" charset="0"/>
              </a:rPr>
              <a:t>bark</a:t>
            </a:r>
            <a:endParaRPr lang="en-US" sz="3600" dirty="0">
              <a:solidFill>
                <a:schemeClr val="bg1"/>
              </a:solidFill>
              <a:latin typeface="Bahnschrift SemiBold" panose="020B0502040204020203" pitchFamily="34" charset="0"/>
            </a:endParaRPr>
          </a:p>
        </p:txBody>
      </p:sp>
      <p:sp>
        <p:nvSpPr>
          <p:cNvPr id="23" name="TextBox 22">
            <a:extLst>
              <a:ext uri="{FF2B5EF4-FFF2-40B4-BE49-F238E27FC236}">
                <a16:creationId xmlns:a16="http://schemas.microsoft.com/office/drawing/2014/main" id="{54D3BDFD-E6B7-E9F0-5E57-13286CB6B7C4}"/>
              </a:ext>
            </a:extLst>
          </p:cNvPr>
          <p:cNvSpPr txBox="1"/>
          <p:nvPr/>
        </p:nvSpPr>
        <p:spPr>
          <a:xfrm>
            <a:off x="4031420" y="4274637"/>
            <a:ext cx="4243793" cy="769441"/>
          </a:xfrm>
          <a:prstGeom prst="rect">
            <a:avLst/>
          </a:prstGeom>
          <a:noFill/>
        </p:spPr>
        <p:txBody>
          <a:bodyPr wrap="square" rtlCol="0">
            <a:spAutoFit/>
          </a:bodyPr>
          <a:lstStyle/>
          <a:p>
            <a:pPr>
              <a:buClr>
                <a:srgbClr val="00F000"/>
              </a:buClr>
            </a:pPr>
            <a:r>
              <a:rPr lang="en-GB" sz="4400" dirty="0">
                <a:solidFill>
                  <a:srgbClr val="EC40B3"/>
                </a:solidFill>
                <a:latin typeface="Bahnschrift SemiBold" panose="020B0502040204020203" pitchFamily="34" charset="0"/>
              </a:rPr>
              <a:t>Insertion Error</a:t>
            </a:r>
            <a:endParaRPr lang="en-US" sz="4400" dirty="0">
              <a:solidFill>
                <a:srgbClr val="EC40B3"/>
              </a:solidFill>
              <a:latin typeface="Bahnschrift SemiBold" panose="020B0502040204020203" pitchFamily="34" charset="0"/>
            </a:endParaRPr>
          </a:p>
        </p:txBody>
      </p:sp>
      <p:sp>
        <p:nvSpPr>
          <p:cNvPr id="27" name="Arrow: Up 26">
            <a:extLst>
              <a:ext uri="{FF2B5EF4-FFF2-40B4-BE49-F238E27FC236}">
                <a16:creationId xmlns:a16="http://schemas.microsoft.com/office/drawing/2014/main" id="{E31C119C-D5F3-E8C2-BF46-74F0332D1315}"/>
              </a:ext>
            </a:extLst>
          </p:cNvPr>
          <p:cNvSpPr/>
          <p:nvPr/>
        </p:nvSpPr>
        <p:spPr>
          <a:xfrm>
            <a:off x="5271326" y="3815766"/>
            <a:ext cx="411669" cy="479579"/>
          </a:xfrm>
          <a:prstGeom prst="upArrow">
            <a:avLst/>
          </a:prstGeom>
          <a:solidFill>
            <a:srgbClr val="EC40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C40B3"/>
              </a:solidFill>
            </a:endParaRPr>
          </a:p>
        </p:txBody>
      </p:sp>
      <p:sp>
        <p:nvSpPr>
          <p:cNvPr id="28" name="TextBox 27">
            <a:extLst>
              <a:ext uri="{FF2B5EF4-FFF2-40B4-BE49-F238E27FC236}">
                <a16:creationId xmlns:a16="http://schemas.microsoft.com/office/drawing/2014/main" id="{D6894C62-BB71-6E63-A8FC-CE2BDB7A66D0}"/>
              </a:ext>
            </a:extLst>
          </p:cNvPr>
          <p:cNvSpPr txBox="1"/>
          <p:nvPr/>
        </p:nvSpPr>
        <p:spPr>
          <a:xfrm>
            <a:off x="8180916" y="3957192"/>
            <a:ext cx="3739575" cy="646331"/>
          </a:xfrm>
          <a:prstGeom prst="rect">
            <a:avLst/>
          </a:prstGeom>
          <a:noFill/>
        </p:spPr>
        <p:txBody>
          <a:bodyPr wrap="square" rtlCol="0">
            <a:spAutoFit/>
          </a:bodyPr>
          <a:lstStyle/>
          <a:p>
            <a:pPr>
              <a:buClr>
                <a:srgbClr val="00F000"/>
              </a:buClr>
            </a:pPr>
            <a:r>
              <a:rPr lang="en-GB" sz="3600" dirty="0">
                <a:solidFill>
                  <a:srgbClr val="C00000"/>
                </a:solidFill>
                <a:latin typeface="Bahnschrift SemiBold" panose="020B0502040204020203" pitchFamily="34" charset="0"/>
              </a:rPr>
              <a:t>Deletion Error</a:t>
            </a:r>
            <a:endParaRPr lang="en-US" sz="3600" dirty="0">
              <a:solidFill>
                <a:srgbClr val="C00000"/>
              </a:solidFill>
              <a:latin typeface="Bahnschrift SemiBold" panose="020B0502040204020203" pitchFamily="34" charset="0"/>
            </a:endParaRPr>
          </a:p>
        </p:txBody>
      </p:sp>
      <p:sp>
        <p:nvSpPr>
          <p:cNvPr id="29" name="Arrow: Up 28">
            <a:extLst>
              <a:ext uri="{FF2B5EF4-FFF2-40B4-BE49-F238E27FC236}">
                <a16:creationId xmlns:a16="http://schemas.microsoft.com/office/drawing/2014/main" id="{8AC87467-009E-CEB7-5546-86809AFBC2B2}"/>
              </a:ext>
            </a:extLst>
          </p:cNvPr>
          <p:cNvSpPr/>
          <p:nvPr/>
        </p:nvSpPr>
        <p:spPr>
          <a:xfrm>
            <a:off x="8500374" y="3163206"/>
            <a:ext cx="411669" cy="787179"/>
          </a:xfrm>
          <a:prstGeom prst="up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C40B3"/>
              </a:solidFill>
            </a:endParaRPr>
          </a:p>
        </p:txBody>
      </p:sp>
      <p:sp>
        <p:nvSpPr>
          <p:cNvPr id="30" name="TextBox 29">
            <a:extLst>
              <a:ext uri="{FF2B5EF4-FFF2-40B4-BE49-F238E27FC236}">
                <a16:creationId xmlns:a16="http://schemas.microsoft.com/office/drawing/2014/main" id="{DE9D59E5-6891-ABE5-65FB-E16E86A6757C}"/>
              </a:ext>
            </a:extLst>
          </p:cNvPr>
          <p:cNvSpPr txBox="1"/>
          <p:nvPr/>
        </p:nvSpPr>
        <p:spPr>
          <a:xfrm>
            <a:off x="7095867" y="4746433"/>
            <a:ext cx="4365997" cy="646331"/>
          </a:xfrm>
          <a:prstGeom prst="rect">
            <a:avLst/>
          </a:prstGeom>
          <a:noFill/>
        </p:spPr>
        <p:txBody>
          <a:bodyPr wrap="square" rtlCol="0">
            <a:spAutoFit/>
          </a:bodyPr>
          <a:lstStyle/>
          <a:p>
            <a:pPr>
              <a:buClr>
                <a:srgbClr val="00F000"/>
              </a:buClr>
            </a:pPr>
            <a:r>
              <a:rPr lang="en-GB" sz="3600" dirty="0">
                <a:solidFill>
                  <a:srgbClr val="F5A700"/>
                </a:solidFill>
                <a:latin typeface="Bahnschrift SemiBold" panose="020B0502040204020203" pitchFamily="34" charset="0"/>
              </a:rPr>
              <a:t>Substitution Error</a:t>
            </a:r>
            <a:endParaRPr lang="en-US" sz="3600" dirty="0">
              <a:solidFill>
                <a:srgbClr val="F5A700"/>
              </a:solidFill>
              <a:latin typeface="Bahnschrift SemiBold" panose="020B0502040204020203" pitchFamily="34" charset="0"/>
            </a:endParaRPr>
          </a:p>
        </p:txBody>
      </p:sp>
      <p:sp>
        <p:nvSpPr>
          <p:cNvPr id="31" name="Arrow: Up 30">
            <a:extLst>
              <a:ext uri="{FF2B5EF4-FFF2-40B4-BE49-F238E27FC236}">
                <a16:creationId xmlns:a16="http://schemas.microsoft.com/office/drawing/2014/main" id="{E55F331A-91B1-6B27-006B-014CC357651F}"/>
              </a:ext>
            </a:extLst>
          </p:cNvPr>
          <p:cNvSpPr/>
          <p:nvPr/>
        </p:nvSpPr>
        <p:spPr>
          <a:xfrm>
            <a:off x="9366613" y="3057588"/>
            <a:ext cx="411669" cy="1576832"/>
          </a:xfrm>
          <a:prstGeom prst="upArrow">
            <a:avLst/>
          </a:prstGeom>
          <a:solidFill>
            <a:srgbClr val="F5A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C40B3"/>
              </a:solidFill>
            </a:endParaRPr>
          </a:p>
        </p:txBody>
      </p:sp>
      <p:sp>
        <p:nvSpPr>
          <p:cNvPr id="32" name="Arrow: Up 31">
            <a:extLst>
              <a:ext uri="{FF2B5EF4-FFF2-40B4-BE49-F238E27FC236}">
                <a16:creationId xmlns:a16="http://schemas.microsoft.com/office/drawing/2014/main" id="{6CE6379E-8182-CF70-DA1E-03B596A307D8}"/>
              </a:ext>
            </a:extLst>
          </p:cNvPr>
          <p:cNvSpPr/>
          <p:nvPr/>
        </p:nvSpPr>
        <p:spPr>
          <a:xfrm>
            <a:off x="8772630" y="3776662"/>
            <a:ext cx="411669" cy="864671"/>
          </a:xfrm>
          <a:prstGeom prst="upArrow">
            <a:avLst/>
          </a:prstGeom>
          <a:solidFill>
            <a:srgbClr val="F5A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C40B3"/>
              </a:solidFill>
            </a:endParaRPr>
          </a:p>
        </p:txBody>
      </p:sp>
      <p:sp>
        <p:nvSpPr>
          <p:cNvPr id="5" name="Arrow: Up 4">
            <a:extLst>
              <a:ext uri="{FF2B5EF4-FFF2-40B4-BE49-F238E27FC236}">
                <a16:creationId xmlns:a16="http://schemas.microsoft.com/office/drawing/2014/main" id="{F0A6C233-C0F1-0C70-8E9E-8F88CDF8728C}"/>
              </a:ext>
            </a:extLst>
          </p:cNvPr>
          <p:cNvSpPr/>
          <p:nvPr/>
        </p:nvSpPr>
        <p:spPr>
          <a:xfrm>
            <a:off x="7501168" y="3996922"/>
            <a:ext cx="411669" cy="864671"/>
          </a:xfrm>
          <a:prstGeom prst="upArrow">
            <a:avLst/>
          </a:prstGeom>
          <a:solidFill>
            <a:srgbClr val="F5A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C40B3"/>
              </a:solidFill>
            </a:endParaRPr>
          </a:p>
        </p:txBody>
      </p:sp>
      <p:sp>
        <p:nvSpPr>
          <p:cNvPr id="6" name="Arrow: Up 5">
            <a:extLst>
              <a:ext uri="{FF2B5EF4-FFF2-40B4-BE49-F238E27FC236}">
                <a16:creationId xmlns:a16="http://schemas.microsoft.com/office/drawing/2014/main" id="{A58E0A97-6940-9DD8-1E21-E9E1B103B593}"/>
              </a:ext>
            </a:extLst>
          </p:cNvPr>
          <p:cNvSpPr/>
          <p:nvPr/>
        </p:nvSpPr>
        <p:spPr>
          <a:xfrm>
            <a:off x="7898919" y="3253263"/>
            <a:ext cx="411669" cy="1576832"/>
          </a:xfrm>
          <a:prstGeom prst="upArrow">
            <a:avLst/>
          </a:prstGeom>
          <a:solidFill>
            <a:srgbClr val="F5A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C40B3"/>
              </a:solidFill>
            </a:endParaRPr>
          </a:p>
        </p:txBody>
      </p:sp>
      <p:sp>
        <p:nvSpPr>
          <p:cNvPr id="21" name="TextBox 20">
            <a:extLst>
              <a:ext uri="{FF2B5EF4-FFF2-40B4-BE49-F238E27FC236}">
                <a16:creationId xmlns:a16="http://schemas.microsoft.com/office/drawing/2014/main" id="{612EDE16-F104-37B8-C820-4005510FF657}"/>
              </a:ext>
            </a:extLst>
          </p:cNvPr>
          <p:cNvSpPr txBox="1"/>
          <p:nvPr/>
        </p:nvSpPr>
        <p:spPr>
          <a:xfrm>
            <a:off x="9446427" y="3330777"/>
            <a:ext cx="6538912" cy="584775"/>
          </a:xfrm>
          <a:prstGeom prst="rect">
            <a:avLst/>
          </a:prstGeom>
          <a:noFill/>
        </p:spPr>
        <p:txBody>
          <a:bodyPr wrap="square">
            <a:spAutoFit/>
          </a:bodyPr>
          <a:lstStyle/>
          <a:p>
            <a:r>
              <a:rPr lang="en-GB" sz="3200" dirty="0">
                <a:solidFill>
                  <a:schemeClr val="bg1"/>
                </a:solidFill>
                <a:latin typeface="Bahnschrift SemiBold" panose="020B0502040204020203" pitchFamily="34" charset="0"/>
              </a:rPr>
              <a:t>finally at last</a:t>
            </a:r>
            <a:endParaRPr lang="en-US" sz="3200" dirty="0"/>
          </a:p>
        </p:txBody>
      </p:sp>
      <p:sp>
        <p:nvSpPr>
          <p:cNvPr id="24" name="Arrow: Bent 23">
            <a:extLst>
              <a:ext uri="{FF2B5EF4-FFF2-40B4-BE49-F238E27FC236}">
                <a16:creationId xmlns:a16="http://schemas.microsoft.com/office/drawing/2014/main" id="{E6621708-2AD2-3B3A-10CE-3BEFC9BEF926}"/>
              </a:ext>
            </a:extLst>
          </p:cNvPr>
          <p:cNvSpPr/>
          <p:nvPr/>
        </p:nvSpPr>
        <p:spPr>
          <a:xfrm rot="5400000" flipH="1">
            <a:off x="8527663" y="3266757"/>
            <a:ext cx="995578" cy="2221988"/>
          </a:xfrm>
          <a:prstGeom prst="bentArrow">
            <a:avLst>
              <a:gd name="adj1" fmla="val 25000"/>
              <a:gd name="adj2" fmla="val 25000"/>
              <a:gd name="adj3" fmla="val 25000"/>
              <a:gd name="adj4" fmla="val 45646"/>
            </a:avLst>
          </a:prstGeom>
          <a:solidFill>
            <a:srgbClr val="EC40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4EBE717F-14FD-7A21-61C4-5474F0853A39}"/>
              </a:ext>
            </a:extLst>
          </p:cNvPr>
          <p:cNvSpPr/>
          <p:nvPr/>
        </p:nvSpPr>
        <p:spPr>
          <a:xfrm rot="5400000" flipH="1">
            <a:off x="9503003" y="3266740"/>
            <a:ext cx="995578" cy="2221988"/>
          </a:xfrm>
          <a:prstGeom prst="bentArrow">
            <a:avLst>
              <a:gd name="adj1" fmla="val 25000"/>
              <a:gd name="adj2" fmla="val 25000"/>
              <a:gd name="adj3" fmla="val 25000"/>
              <a:gd name="adj4" fmla="val 45646"/>
            </a:avLst>
          </a:prstGeom>
          <a:solidFill>
            <a:srgbClr val="EC40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Bent 25">
            <a:extLst>
              <a:ext uri="{FF2B5EF4-FFF2-40B4-BE49-F238E27FC236}">
                <a16:creationId xmlns:a16="http://schemas.microsoft.com/office/drawing/2014/main" id="{F9594CDA-FE18-915B-76CA-CBE2B442DE05}"/>
              </a:ext>
            </a:extLst>
          </p:cNvPr>
          <p:cNvSpPr/>
          <p:nvPr/>
        </p:nvSpPr>
        <p:spPr>
          <a:xfrm rot="5400000" flipH="1">
            <a:off x="10283133" y="3262845"/>
            <a:ext cx="995578" cy="2221988"/>
          </a:xfrm>
          <a:prstGeom prst="bentArrow">
            <a:avLst>
              <a:gd name="adj1" fmla="val 25000"/>
              <a:gd name="adj2" fmla="val 25000"/>
              <a:gd name="adj3" fmla="val 25000"/>
              <a:gd name="adj4" fmla="val 45646"/>
            </a:avLst>
          </a:prstGeom>
          <a:solidFill>
            <a:srgbClr val="EC40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26F83CE0-D8A3-3252-E974-3516C3B841A3}"/>
              </a:ext>
            </a:extLst>
          </p:cNvPr>
          <p:cNvSpPr txBox="1"/>
          <p:nvPr/>
        </p:nvSpPr>
        <p:spPr>
          <a:xfrm>
            <a:off x="7754627" y="2539166"/>
            <a:ext cx="636898" cy="584775"/>
          </a:xfrm>
          <a:prstGeom prst="rect">
            <a:avLst/>
          </a:prstGeom>
          <a:noFill/>
        </p:spPr>
        <p:txBody>
          <a:bodyPr wrap="square">
            <a:spAutoFit/>
          </a:bodyPr>
          <a:lstStyle/>
          <a:p>
            <a:r>
              <a:rPr lang="en-GB" sz="3200" dirty="0">
                <a:solidFill>
                  <a:schemeClr val="bg1"/>
                </a:solidFill>
                <a:latin typeface="Bahnschrift SemiBold" panose="020B0502040204020203" pitchFamily="34" charset="0"/>
              </a:rPr>
              <a:t>to</a:t>
            </a:r>
            <a:endParaRPr lang="en-US" dirty="0"/>
          </a:p>
        </p:txBody>
      </p:sp>
      <p:sp>
        <p:nvSpPr>
          <p:cNvPr id="36" name="TextBox 35">
            <a:extLst>
              <a:ext uri="{FF2B5EF4-FFF2-40B4-BE49-F238E27FC236}">
                <a16:creationId xmlns:a16="http://schemas.microsoft.com/office/drawing/2014/main" id="{43F885A1-92BC-1A27-8186-385CC61919C1}"/>
              </a:ext>
            </a:extLst>
          </p:cNvPr>
          <p:cNvSpPr txBox="1"/>
          <p:nvPr/>
        </p:nvSpPr>
        <p:spPr>
          <a:xfrm>
            <a:off x="5941167" y="2519963"/>
            <a:ext cx="779080" cy="584775"/>
          </a:xfrm>
          <a:prstGeom prst="rect">
            <a:avLst/>
          </a:prstGeom>
          <a:noFill/>
        </p:spPr>
        <p:txBody>
          <a:bodyPr wrap="square">
            <a:spAutoFit/>
          </a:bodyPr>
          <a:lstStyle/>
          <a:p>
            <a:r>
              <a:rPr lang="en-GB" sz="3200" dirty="0">
                <a:solidFill>
                  <a:schemeClr val="bg1"/>
                </a:solidFill>
                <a:latin typeface="Bahnschrift SemiBold" panose="020B0502040204020203" pitchFamily="34" charset="0"/>
              </a:rPr>
              <a:t>am</a:t>
            </a:r>
            <a:endParaRPr lang="en-US" dirty="0"/>
          </a:p>
        </p:txBody>
      </p:sp>
      <p:sp>
        <p:nvSpPr>
          <p:cNvPr id="38" name="TextBox 37">
            <a:extLst>
              <a:ext uri="{FF2B5EF4-FFF2-40B4-BE49-F238E27FC236}">
                <a16:creationId xmlns:a16="http://schemas.microsoft.com/office/drawing/2014/main" id="{7F20FA28-DA17-204B-7A53-9519BB056656}"/>
              </a:ext>
            </a:extLst>
          </p:cNvPr>
          <p:cNvSpPr txBox="1"/>
          <p:nvPr/>
        </p:nvSpPr>
        <p:spPr>
          <a:xfrm>
            <a:off x="7466127" y="3348060"/>
            <a:ext cx="809086" cy="584775"/>
          </a:xfrm>
          <a:prstGeom prst="rect">
            <a:avLst/>
          </a:prstGeom>
          <a:noFill/>
        </p:spPr>
        <p:txBody>
          <a:bodyPr wrap="square">
            <a:spAutoFit/>
          </a:bodyPr>
          <a:lstStyle/>
          <a:p>
            <a:r>
              <a:rPr lang="en-GB" sz="3200" dirty="0">
                <a:solidFill>
                  <a:schemeClr val="bg1"/>
                </a:solidFill>
                <a:latin typeface="Bahnschrift SemiBold" panose="020B0502040204020203" pitchFamily="34" charset="0"/>
              </a:rPr>
              <a:t>too</a:t>
            </a:r>
            <a:endParaRPr lang="en-US" dirty="0"/>
          </a:p>
        </p:txBody>
      </p:sp>
      <p:sp>
        <p:nvSpPr>
          <p:cNvPr id="39" name="Arrow: Bent 38">
            <a:extLst>
              <a:ext uri="{FF2B5EF4-FFF2-40B4-BE49-F238E27FC236}">
                <a16:creationId xmlns:a16="http://schemas.microsoft.com/office/drawing/2014/main" id="{68D38EF3-1ACE-AB3C-85DD-57507B9DD626}"/>
              </a:ext>
            </a:extLst>
          </p:cNvPr>
          <p:cNvSpPr/>
          <p:nvPr/>
        </p:nvSpPr>
        <p:spPr>
          <a:xfrm rot="16200000">
            <a:off x="6513278" y="2670025"/>
            <a:ext cx="1235625" cy="2221988"/>
          </a:xfrm>
          <a:prstGeom prst="bentArrow">
            <a:avLst>
              <a:gd name="adj1" fmla="val 25000"/>
              <a:gd name="adj2" fmla="val 25000"/>
              <a:gd name="adj3" fmla="val 25000"/>
              <a:gd name="adj4" fmla="val 45646"/>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03061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9">
                                            <p:txEl>
                                              <p:pRg st="0" end="0"/>
                                            </p:txEl>
                                          </p:spTgt>
                                        </p:tgtEl>
                                        <p:attrNameLst>
                                          <p:attrName>style.color</p:attrName>
                                        </p:attrNameLst>
                                      </p:cBhvr>
                                      <p:to>
                                        <p:clrVal>
                                          <a:srgbClr val="EC40B3"/>
                                        </p:clrVal>
                                      </p:to>
                                    </p:set>
                                    <p:set>
                                      <p:cBhvr>
                                        <p:cTn id="7" dur="500" fill="hold"/>
                                        <p:tgtEl>
                                          <p:spTgt spid="19">
                                            <p:txEl>
                                              <p:pRg st="0" end="0"/>
                                            </p:txEl>
                                          </p:spTgt>
                                        </p:tgtEl>
                                        <p:attrNameLst>
                                          <p:attrName>fillcolor</p:attrName>
                                        </p:attrNameLst>
                                      </p:cBhvr>
                                      <p:to>
                                        <p:clrVal>
                                          <a:srgbClr val="EC40B3"/>
                                        </p:clrVal>
                                      </p:to>
                                    </p:set>
                                    <p:set>
                                      <p:cBhvr>
                                        <p:cTn id="8" dur="500" fill="hold"/>
                                        <p:tgtEl>
                                          <p:spTgt spid="19">
                                            <p:txEl>
                                              <p:pRg st="0" end="0"/>
                                            </p:txEl>
                                          </p:spTgt>
                                        </p:tgtEl>
                                        <p:attrNameLst>
                                          <p:attrName>fill.type</p:attrName>
                                        </p:attrNameLst>
                                      </p:cBhvr>
                                      <p:to>
                                        <p:strVal val="solid"/>
                                      </p:to>
                                    </p:set>
                                  </p:childTnLst>
                                </p:cTn>
                              </p:par>
                              <p:par>
                                <p:cTn id="9" presetID="10"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6" presetClass="emph" presetSubtype="0" fill="hold" nodeType="withEffect">
                                  <p:stCondLst>
                                    <p:cond delay="0"/>
                                  </p:stCondLst>
                                  <p:iterate type="lt">
                                    <p:tmPct val="4000"/>
                                  </p:iterate>
                                  <p:childTnLst>
                                    <p:set>
                                      <p:cBhvr override="childStyle">
                                        <p:cTn id="25" dur="500" fill="hold"/>
                                        <p:tgtEl>
                                          <p:spTgt spid="21">
                                            <p:txEl>
                                              <p:pRg st="0" end="0"/>
                                            </p:txEl>
                                          </p:spTgt>
                                        </p:tgtEl>
                                        <p:attrNameLst>
                                          <p:attrName>style.color</p:attrName>
                                        </p:attrNameLst>
                                      </p:cBhvr>
                                      <p:to>
                                        <p:clrVal>
                                          <a:srgbClr val="EC40B3"/>
                                        </p:clrVal>
                                      </p:to>
                                    </p:set>
                                    <p:set>
                                      <p:cBhvr>
                                        <p:cTn id="26" dur="500" fill="hold"/>
                                        <p:tgtEl>
                                          <p:spTgt spid="21">
                                            <p:txEl>
                                              <p:pRg st="0" end="0"/>
                                            </p:txEl>
                                          </p:spTgt>
                                        </p:tgtEl>
                                        <p:attrNameLst>
                                          <p:attrName>fillcolor</p:attrName>
                                        </p:attrNameLst>
                                      </p:cBhvr>
                                      <p:to>
                                        <p:clrVal>
                                          <a:srgbClr val="EC40B3"/>
                                        </p:clrVal>
                                      </p:to>
                                    </p:set>
                                    <p:set>
                                      <p:cBhvr>
                                        <p:cTn id="27" dur="500" fill="hold"/>
                                        <p:tgtEl>
                                          <p:spTgt spid="21">
                                            <p:txEl>
                                              <p:pRg st="0" end="0"/>
                                            </p:txEl>
                                          </p:spTgt>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6" presetClass="emph" presetSubtype="0" fill="hold" nodeType="clickEffect">
                                  <p:stCondLst>
                                    <p:cond delay="0"/>
                                  </p:stCondLst>
                                  <p:iterate type="lt">
                                    <p:tmPct val="4000"/>
                                  </p:iterate>
                                  <p:childTnLst>
                                    <p:set>
                                      <p:cBhvr override="childStyle">
                                        <p:cTn id="31" dur="500" fill="hold"/>
                                        <p:tgtEl>
                                          <p:spTgt spid="16">
                                            <p:txEl>
                                              <p:pRg st="0" end="0"/>
                                            </p:txEl>
                                          </p:spTgt>
                                        </p:tgtEl>
                                        <p:attrNameLst>
                                          <p:attrName>style.color</p:attrName>
                                        </p:attrNameLst>
                                      </p:cBhvr>
                                      <p:to>
                                        <p:clrVal>
                                          <a:srgbClr val="C00000"/>
                                        </p:clrVal>
                                      </p:to>
                                    </p:set>
                                    <p:set>
                                      <p:cBhvr>
                                        <p:cTn id="32" dur="500" fill="hold"/>
                                        <p:tgtEl>
                                          <p:spTgt spid="16">
                                            <p:txEl>
                                              <p:pRg st="0" end="0"/>
                                            </p:txEl>
                                          </p:spTgt>
                                        </p:tgtEl>
                                        <p:attrNameLst>
                                          <p:attrName>fillcolor</p:attrName>
                                        </p:attrNameLst>
                                      </p:cBhvr>
                                      <p:to>
                                        <p:clrVal>
                                          <a:srgbClr val="C00000"/>
                                        </p:clrVal>
                                      </p:to>
                                    </p:set>
                                    <p:set>
                                      <p:cBhvr>
                                        <p:cTn id="33" dur="500" fill="hold"/>
                                        <p:tgtEl>
                                          <p:spTgt spid="16">
                                            <p:txEl>
                                              <p:pRg st="0" end="0"/>
                                            </p:txEl>
                                          </p:spTgt>
                                        </p:tgtEl>
                                        <p:attrNameLst>
                                          <p:attrName>fill.type</p:attrName>
                                        </p:attrNameLst>
                                      </p:cBhvr>
                                      <p:to>
                                        <p:strVal val="solid"/>
                                      </p:to>
                                    </p:set>
                                  </p:childTnLst>
                                </p:cTn>
                              </p:par>
                              <p:par>
                                <p:cTn id="34" presetID="16" presetClass="emph" presetSubtype="0" fill="hold" nodeType="withEffect">
                                  <p:stCondLst>
                                    <p:cond delay="0"/>
                                  </p:stCondLst>
                                  <p:iterate type="lt">
                                    <p:tmPct val="4000"/>
                                  </p:iterate>
                                  <p:childTnLst>
                                    <p:set>
                                      <p:cBhvr override="childStyle">
                                        <p:cTn id="35" dur="500" fill="hold"/>
                                        <p:tgtEl>
                                          <p:spTgt spid="36">
                                            <p:txEl>
                                              <p:pRg st="0" end="0"/>
                                            </p:txEl>
                                          </p:spTgt>
                                        </p:tgtEl>
                                        <p:attrNameLst>
                                          <p:attrName>style.color</p:attrName>
                                        </p:attrNameLst>
                                      </p:cBhvr>
                                      <p:to>
                                        <p:clrVal>
                                          <a:srgbClr val="C00000"/>
                                        </p:clrVal>
                                      </p:to>
                                    </p:set>
                                    <p:set>
                                      <p:cBhvr>
                                        <p:cTn id="36" dur="500" fill="hold"/>
                                        <p:tgtEl>
                                          <p:spTgt spid="36">
                                            <p:txEl>
                                              <p:pRg st="0" end="0"/>
                                            </p:txEl>
                                          </p:spTgt>
                                        </p:tgtEl>
                                        <p:attrNameLst>
                                          <p:attrName>fillcolor</p:attrName>
                                        </p:attrNameLst>
                                      </p:cBhvr>
                                      <p:to>
                                        <p:clrVal>
                                          <a:srgbClr val="C00000"/>
                                        </p:clrVal>
                                      </p:to>
                                    </p:set>
                                    <p:set>
                                      <p:cBhvr>
                                        <p:cTn id="37" dur="500" fill="hold"/>
                                        <p:tgtEl>
                                          <p:spTgt spid="36">
                                            <p:txEl>
                                              <p:pRg st="0" end="0"/>
                                            </p:txEl>
                                          </p:spTgt>
                                        </p:tgtEl>
                                        <p:attrNameLst>
                                          <p:attrName>fill.type</p:attrName>
                                        </p:attrNameLst>
                                      </p:cBhvr>
                                      <p:to>
                                        <p:strVal val="solid"/>
                                      </p:to>
                                    </p:set>
                                  </p:childTnLst>
                                </p:cTn>
                              </p:par>
                              <p:par>
                                <p:cTn id="38" presetID="10" presetClass="exit" presetSubtype="0" fill="hold" grpId="1" nodeType="withEffect">
                                  <p:stCondLst>
                                    <p:cond delay="0"/>
                                  </p:stCondLst>
                                  <p:childTnLst>
                                    <p:animEffect transition="out" filter="fade">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xit" presetSubtype="0" fill="hold" grpId="1"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7"/>
                                        </p:tgtEl>
                                      </p:cBhvr>
                                    </p:animEffect>
                                    <p:set>
                                      <p:cBhvr>
                                        <p:cTn id="55" dur="1" fill="hold">
                                          <p:stCondLst>
                                            <p:cond delay="499"/>
                                          </p:stCondLst>
                                        </p:cTn>
                                        <p:tgtEl>
                                          <p:spTgt spid="27"/>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mph" presetSubtype="0" fill="hold" nodeType="clickEffect">
                                  <p:stCondLst>
                                    <p:cond delay="0"/>
                                  </p:stCondLst>
                                  <p:iterate type="lt">
                                    <p:tmPct val="4000"/>
                                  </p:iterate>
                                  <p:childTnLst>
                                    <p:set>
                                      <p:cBhvr override="childStyle">
                                        <p:cTn id="65" dur="500" fill="hold"/>
                                        <p:tgtEl>
                                          <p:spTgt spid="22">
                                            <p:txEl>
                                              <p:pRg st="0" end="0"/>
                                            </p:txEl>
                                          </p:spTgt>
                                        </p:tgtEl>
                                        <p:attrNameLst>
                                          <p:attrName>style.color</p:attrName>
                                        </p:attrNameLst>
                                      </p:cBhvr>
                                      <p:to>
                                        <p:clrVal>
                                          <a:srgbClr val="F5A700"/>
                                        </p:clrVal>
                                      </p:to>
                                    </p:set>
                                    <p:set>
                                      <p:cBhvr>
                                        <p:cTn id="66" dur="500" fill="hold"/>
                                        <p:tgtEl>
                                          <p:spTgt spid="22">
                                            <p:txEl>
                                              <p:pRg st="0" end="0"/>
                                            </p:txEl>
                                          </p:spTgt>
                                        </p:tgtEl>
                                        <p:attrNameLst>
                                          <p:attrName>fillcolor</p:attrName>
                                        </p:attrNameLst>
                                      </p:cBhvr>
                                      <p:to>
                                        <p:clrVal>
                                          <a:srgbClr val="F5A700"/>
                                        </p:clrVal>
                                      </p:to>
                                    </p:set>
                                    <p:set>
                                      <p:cBhvr>
                                        <p:cTn id="67" dur="500" fill="hold"/>
                                        <p:tgtEl>
                                          <p:spTgt spid="22">
                                            <p:txEl>
                                              <p:pRg st="0" end="0"/>
                                            </p:txEl>
                                          </p:spTgt>
                                        </p:tgtEl>
                                        <p:attrNameLst>
                                          <p:attrName>fill.type</p:attrName>
                                        </p:attrNameLst>
                                      </p:cBhvr>
                                      <p:to>
                                        <p:strVal val="solid"/>
                                      </p:to>
                                    </p:set>
                                  </p:childTnLst>
                                </p:cTn>
                              </p:par>
                              <p:par>
                                <p:cTn id="68" presetID="16" presetClass="emph" presetSubtype="0" fill="hold" nodeType="withEffect">
                                  <p:stCondLst>
                                    <p:cond delay="0"/>
                                  </p:stCondLst>
                                  <p:iterate type="lt">
                                    <p:tmPct val="4000"/>
                                  </p:iterate>
                                  <p:childTnLst>
                                    <p:set>
                                      <p:cBhvr override="childStyle">
                                        <p:cTn id="69" dur="500" fill="hold"/>
                                        <p:tgtEl>
                                          <p:spTgt spid="18">
                                            <p:txEl>
                                              <p:pRg st="0" end="0"/>
                                            </p:txEl>
                                          </p:spTgt>
                                        </p:tgtEl>
                                        <p:attrNameLst>
                                          <p:attrName>style.color</p:attrName>
                                        </p:attrNameLst>
                                      </p:cBhvr>
                                      <p:to>
                                        <p:clrVal>
                                          <a:srgbClr val="F5A700"/>
                                        </p:clrVal>
                                      </p:to>
                                    </p:set>
                                    <p:set>
                                      <p:cBhvr>
                                        <p:cTn id="70" dur="500" fill="hold"/>
                                        <p:tgtEl>
                                          <p:spTgt spid="18">
                                            <p:txEl>
                                              <p:pRg st="0" end="0"/>
                                            </p:txEl>
                                          </p:spTgt>
                                        </p:tgtEl>
                                        <p:attrNameLst>
                                          <p:attrName>fillcolor</p:attrName>
                                        </p:attrNameLst>
                                      </p:cBhvr>
                                      <p:to>
                                        <p:clrVal>
                                          <a:srgbClr val="F5A700"/>
                                        </p:clrVal>
                                      </p:to>
                                    </p:set>
                                    <p:set>
                                      <p:cBhvr>
                                        <p:cTn id="71" dur="500" fill="hold"/>
                                        <p:tgtEl>
                                          <p:spTgt spid="18">
                                            <p:txEl>
                                              <p:pRg st="0" end="0"/>
                                            </p:txEl>
                                          </p:spTgt>
                                        </p:tgtEl>
                                        <p:attrNameLst>
                                          <p:attrName>fill.type</p:attrName>
                                        </p:attrNameLst>
                                      </p:cBhvr>
                                      <p:to>
                                        <p:strVal val="solid"/>
                                      </p:to>
                                    </p:set>
                                  </p:childTnLst>
                                </p:cTn>
                              </p:par>
                              <p:par>
                                <p:cTn id="72" presetID="16" presetClass="emph" presetSubtype="0" fill="hold" nodeType="withEffect">
                                  <p:stCondLst>
                                    <p:cond delay="0"/>
                                  </p:stCondLst>
                                  <p:iterate type="lt">
                                    <p:tmPct val="4000"/>
                                  </p:iterate>
                                  <p:childTnLst>
                                    <p:set>
                                      <p:cBhvr override="childStyle">
                                        <p:cTn id="73" dur="500" fill="hold"/>
                                        <p:tgtEl>
                                          <p:spTgt spid="34">
                                            <p:txEl>
                                              <p:pRg st="0" end="0"/>
                                            </p:txEl>
                                          </p:spTgt>
                                        </p:tgtEl>
                                        <p:attrNameLst>
                                          <p:attrName>style.color</p:attrName>
                                        </p:attrNameLst>
                                      </p:cBhvr>
                                      <p:to>
                                        <p:clrVal>
                                          <a:srgbClr val="FFC000"/>
                                        </p:clrVal>
                                      </p:to>
                                    </p:set>
                                    <p:set>
                                      <p:cBhvr>
                                        <p:cTn id="74" dur="500" fill="hold"/>
                                        <p:tgtEl>
                                          <p:spTgt spid="34">
                                            <p:txEl>
                                              <p:pRg st="0" end="0"/>
                                            </p:txEl>
                                          </p:spTgt>
                                        </p:tgtEl>
                                        <p:attrNameLst>
                                          <p:attrName>fillcolor</p:attrName>
                                        </p:attrNameLst>
                                      </p:cBhvr>
                                      <p:to>
                                        <p:clrVal>
                                          <a:srgbClr val="FFC000"/>
                                        </p:clrVal>
                                      </p:to>
                                    </p:set>
                                    <p:set>
                                      <p:cBhvr>
                                        <p:cTn id="75" dur="500" fill="hold"/>
                                        <p:tgtEl>
                                          <p:spTgt spid="34">
                                            <p:txEl>
                                              <p:pRg st="0" end="0"/>
                                            </p:txEl>
                                          </p:spTgt>
                                        </p:tgtEl>
                                        <p:attrNameLst>
                                          <p:attrName>fill.type</p:attrName>
                                        </p:attrNameLst>
                                      </p:cBhvr>
                                      <p:to>
                                        <p:strVal val="solid"/>
                                      </p:to>
                                    </p:set>
                                  </p:childTnLst>
                                </p:cTn>
                              </p:par>
                              <p:par>
                                <p:cTn id="76" presetID="16" presetClass="emph" presetSubtype="0" fill="hold" nodeType="withEffect">
                                  <p:stCondLst>
                                    <p:cond delay="0"/>
                                  </p:stCondLst>
                                  <p:iterate type="lt">
                                    <p:tmPct val="4000"/>
                                  </p:iterate>
                                  <p:childTnLst>
                                    <p:set>
                                      <p:cBhvr override="childStyle">
                                        <p:cTn id="77" dur="500" fill="hold"/>
                                        <p:tgtEl>
                                          <p:spTgt spid="38">
                                            <p:txEl>
                                              <p:pRg st="0" end="0"/>
                                            </p:txEl>
                                          </p:spTgt>
                                        </p:tgtEl>
                                        <p:attrNameLst>
                                          <p:attrName>style.color</p:attrName>
                                        </p:attrNameLst>
                                      </p:cBhvr>
                                      <p:to>
                                        <p:clrVal>
                                          <a:srgbClr val="FFC000"/>
                                        </p:clrVal>
                                      </p:to>
                                    </p:set>
                                    <p:set>
                                      <p:cBhvr>
                                        <p:cTn id="78" dur="500" fill="hold"/>
                                        <p:tgtEl>
                                          <p:spTgt spid="38">
                                            <p:txEl>
                                              <p:pRg st="0" end="0"/>
                                            </p:txEl>
                                          </p:spTgt>
                                        </p:tgtEl>
                                        <p:attrNameLst>
                                          <p:attrName>fillcolor</p:attrName>
                                        </p:attrNameLst>
                                      </p:cBhvr>
                                      <p:to>
                                        <p:clrVal>
                                          <a:srgbClr val="FFC000"/>
                                        </p:clrVal>
                                      </p:to>
                                    </p:set>
                                    <p:set>
                                      <p:cBhvr>
                                        <p:cTn id="79" dur="500" fill="hold"/>
                                        <p:tgtEl>
                                          <p:spTgt spid="38">
                                            <p:txEl>
                                              <p:pRg st="0" end="0"/>
                                            </p:txEl>
                                          </p:spTgt>
                                        </p:tgtEl>
                                        <p:attrNameLst>
                                          <p:attrName>fill.type</p:attrName>
                                        </p:attrNameLst>
                                      </p:cBhvr>
                                      <p:to>
                                        <p:strVal val="solid"/>
                                      </p:to>
                                    </p:set>
                                  </p:childTnLst>
                                </p:cTn>
                              </p:par>
                              <p:par>
                                <p:cTn id="80" presetID="10" presetClass="exit" presetSubtype="0" fill="hold" grpId="1" nodeType="withEffect">
                                  <p:stCondLst>
                                    <p:cond delay="0"/>
                                  </p:stCondLst>
                                  <p:childTnLst>
                                    <p:animEffect transition="out" filter="fade">
                                      <p:cBhvr>
                                        <p:cTn id="81" dur="500"/>
                                        <p:tgtEl>
                                          <p:spTgt spid="39"/>
                                        </p:tgtEl>
                                      </p:cBhvr>
                                    </p:animEffect>
                                    <p:set>
                                      <p:cBhvr>
                                        <p:cTn id="82" dur="1" fill="hold">
                                          <p:stCondLst>
                                            <p:cond delay="499"/>
                                          </p:stCondLst>
                                        </p:cTn>
                                        <p:tgtEl>
                                          <p:spTgt spid="39"/>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8"/>
                                        </p:tgtEl>
                                      </p:cBhvr>
                                    </p:animEffect>
                                    <p:set>
                                      <p:cBhvr>
                                        <p:cTn id="85" dur="1" fill="hold">
                                          <p:stCondLst>
                                            <p:cond delay="499"/>
                                          </p:stCondLst>
                                        </p:cTn>
                                        <p:tgtEl>
                                          <p:spTgt spid="2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9"/>
                                        </p:tgtEl>
                                      </p:cBhvr>
                                    </p:animEffect>
                                    <p:set>
                                      <p:cBhvr>
                                        <p:cTn id="88" dur="1" fill="hold">
                                          <p:stCondLst>
                                            <p:cond delay="499"/>
                                          </p:stCondLst>
                                        </p:cTn>
                                        <p:tgtEl>
                                          <p:spTgt spid="29"/>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500"/>
                                        <p:tgtEl>
                                          <p:spTgt spid="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fade">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32"/>
                                        </p:tgtEl>
                                      </p:cBhvr>
                                    </p:animEffect>
                                    <p:set>
                                      <p:cBhvr>
                                        <p:cTn id="114" dur="1" fill="hold">
                                          <p:stCondLst>
                                            <p:cond delay="499"/>
                                          </p:stCondLst>
                                        </p:cTn>
                                        <p:tgtEl>
                                          <p:spTgt spid="3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31"/>
                                        </p:tgtEl>
                                      </p:cBhvr>
                                    </p:animEffect>
                                    <p:set>
                                      <p:cBhvr>
                                        <p:cTn id="117" dur="1" fill="hold">
                                          <p:stCondLst>
                                            <p:cond delay="499"/>
                                          </p:stCondLst>
                                        </p:cTn>
                                        <p:tgtEl>
                                          <p:spTgt spid="31"/>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7" grpId="0" animBg="1"/>
      <p:bldP spid="27" grpId="1" animBg="1"/>
      <p:bldP spid="28" grpId="0"/>
      <p:bldP spid="28" grpId="1"/>
      <p:bldP spid="29" grpId="0" animBg="1"/>
      <p:bldP spid="29" grpId="1" animBg="1"/>
      <p:bldP spid="30" grpId="0"/>
      <p:bldP spid="30" grpId="1"/>
      <p:bldP spid="31" grpId="0" animBg="1"/>
      <p:bldP spid="31" grpId="1" animBg="1"/>
      <p:bldP spid="32" grpId="0" animBg="1"/>
      <p:bldP spid="32" grpId="1" animBg="1"/>
      <p:bldP spid="5" grpId="0" animBg="1"/>
      <p:bldP spid="5" grpId="1" animBg="1"/>
      <p:bldP spid="6" grpId="0" animBg="1"/>
      <p:bldP spid="6" grpId="1" animBg="1"/>
      <p:bldP spid="24" grpId="0" animBg="1"/>
      <p:bldP spid="24" grpId="1" animBg="1"/>
      <p:bldP spid="25" grpId="0" animBg="1"/>
      <p:bldP spid="25" grpId="1" animBg="1"/>
      <p:bldP spid="26" grpId="0" animBg="1"/>
      <p:bldP spid="26" grpId="1" animBg="1"/>
      <p:bldP spid="39" grpId="0" animBg="1"/>
      <p:bldP spid="3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2A803A-3E38-17A8-B94C-74AD1C603A4A}"/>
              </a:ext>
            </a:extLst>
          </p:cNvPr>
          <p:cNvSpPr>
            <a:spLocks noGrp="1"/>
          </p:cNvSpPr>
          <p:nvPr>
            <p:ph type="sldNum" sz="quarter" idx="12"/>
          </p:nvPr>
        </p:nvSpPr>
        <p:spPr/>
        <p:txBody>
          <a:bodyPr/>
          <a:lstStyle/>
          <a:p>
            <a:fld id="{C9F38AC5-47C7-4006-A77D-A1B46F51FADA}" type="slidenum">
              <a:rPr lang="en-IN" smtClean="0"/>
              <a:pPr/>
              <a:t>36</a:t>
            </a:fld>
            <a:endParaRPr lang="en-IN" dirty="0"/>
          </a:p>
        </p:txBody>
      </p:sp>
      <p:graphicFrame>
        <p:nvGraphicFramePr>
          <p:cNvPr id="4" name="Table 3">
            <a:extLst>
              <a:ext uri="{FF2B5EF4-FFF2-40B4-BE49-F238E27FC236}">
                <a16:creationId xmlns:a16="http://schemas.microsoft.com/office/drawing/2014/main" id="{5C15810B-34CD-29FF-DDDB-1A0F029F13B1}"/>
              </a:ext>
            </a:extLst>
          </p:cNvPr>
          <p:cNvGraphicFramePr>
            <a:graphicFrameLocks noGrp="1"/>
          </p:cNvGraphicFramePr>
          <p:nvPr>
            <p:extLst>
              <p:ext uri="{D42A27DB-BD31-4B8C-83A1-F6EECF244321}">
                <p14:modId xmlns:p14="http://schemas.microsoft.com/office/powerpoint/2010/main" val="2158422490"/>
              </p:ext>
            </p:extLst>
          </p:nvPr>
        </p:nvGraphicFramePr>
        <p:xfrm>
          <a:off x="1795263" y="1172423"/>
          <a:ext cx="8601474" cy="4713858"/>
        </p:xfrm>
        <a:graphic>
          <a:graphicData uri="http://schemas.openxmlformats.org/drawingml/2006/table">
            <a:tbl>
              <a:tblPr firstRow="1" bandRow="1">
                <a:effectLst>
                  <a:outerShdw blurRad="50800" dist="38100" algn="l" rotWithShape="0">
                    <a:prstClr val="black">
                      <a:alpha val="40000"/>
                    </a:prstClr>
                  </a:outerShdw>
                </a:effectLst>
                <a:tableStyleId>{0660B408-B3CF-4A94-85FC-2B1E0A45F4A2}</a:tableStyleId>
              </a:tblPr>
              <a:tblGrid>
                <a:gridCol w="3000642">
                  <a:extLst>
                    <a:ext uri="{9D8B030D-6E8A-4147-A177-3AD203B41FA5}">
                      <a16:colId xmlns:a16="http://schemas.microsoft.com/office/drawing/2014/main" val="344999642"/>
                    </a:ext>
                  </a:extLst>
                </a:gridCol>
                <a:gridCol w="2733674">
                  <a:extLst>
                    <a:ext uri="{9D8B030D-6E8A-4147-A177-3AD203B41FA5}">
                      <a16:colId xmlns:a16="http://schemas.microsoft.com/office/drawing/2014/main" val="1180810957"/>
                    </a:ext>
                  </a:extLst>
                </a:gridCol>
                <a:gridCol w="2867158">
                  <a:extLst>
                    <a:ext uri="{9D8B030D-6E8A-4147-A177-3AD203B41FA5}">
                      <a16:colId xmlns:a16="http://schemas.microsoft.com/office/drawing/2014/main" val="73355349"/>
                    </a:ext>
                  </a:extLst>
                </a:gridCol>
              </a:tblGrid>
              <a:tr h="1180237">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3">
                        <a:lumMod val="60000"/>
                        <a:lumOff val="40000"/>
                      </a:schemeClr>
                    </a:solidFill>
                  </a:tcPr>
                </a:tc>
                <a:tc>
                  <a:txBody>
                    <a:bodyPr/>
                    <a:lstStyle/>
                    <a:p>
                      <a:pPr algn="ctr"/>
                      <a:r>
                        <a:rPr lang="en-GB" sz="3200" dirty="0" err="1">
                          <a:latin typeface="Agency FB" panose="020B0503020202020204" pitchFamily="34" charset="0"/>
                        </a:rPr>
                        <a:t>LibriSpeech</a:t>
                      </a:r>
                      <a:endParaRPr lang="en-US"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GB" sz="3200" dirty="0" err="1">
                          <a:latin typeface="Agency FB" panose="020B0503020202020204" pitchFamily="34" charset="0"/>
                        </a:rPr>
                        <a:t>LibriStutter</a:t>
                      </a:r>
                      <a:endParaRPr lang="en-US"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490565812"/>
                  </a:ext>
                </a:extLst>
              </a:tr>
              <a:tr h="1180237">
                <a:tc>
                  <a:txBody>
                    <a:bodyPr/>
                    <a:lstStyle/>
                    <a:p>
                      <a:pPr algn="ctr"/>
                      <a:r>
                        <a:rPr lang="en-GB" sz="3200" b="1" dirty="0">
                          <a:solidFill>
                            <a:schemeClr val="bg1"/>
                          </a:solidFill>
                          <a:latin typeface="Agency FB" panose="020B0503020202020204" pitchFamily="34" charset="0"/>
                        </a:rPr>
                        <a:t>Using </a:t>
                      </a:r>
                      <a:r>
                        <a:rPr lang="en-GB" sz="3200" b="1" dirty="0" err="1">
                          <a:solidFill>
                            <a:schemeClr val="bg1"/>
                          </a:solidFill>
                          <a:latin typeface="Agency FB" panose="020B0503020202020204" pitchFamily="34" charset="0"/>
                        </a:rPr>
                        <a:t>LibriSpeech</a:t>
                      </a:r>
                      <a:r>
                        <a:rPr lang="en-GB" sz="3200" b="1" dirty="0">
                          <a:solidFill>
                            <a:schemeClr val="bg1"/>
                          </a:solidFill>
                          <a:latin typeface="Agency FB" panose="020B0503020202020204" pitchFamily="34" charset="0"/>
                        </a:rPr>
                        <a:t> Only</a:t>
                      </a:r>
                      <a:endParaRPr lang="en-US" sz="3200" b="1" dirty="0">
                        <a:solidFill>
                          <a:schemeClr val="bg1"/>
                        </a:solidFill>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GB" sz="3200" dirty="0">
                          <a:latin typeface="Agency FB" panose="020B0503020202020204" pitchFamily="34" charset="0"/>
                        </a:rPr>
                        <a:t>8.3%</a:t>
                      </a:r>
                      <a:endParaRPr lang="en-US" sz="32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a:r>
                        <a:rPr lang="en-GB" sz="3200" dirty="0">
                          <a:latin typeface="Agency FB" panose="020B0503020202020204" pitchFamily="34" charset="0"/>
                        </a:rPr>
                        <a:t>95.5%</a:t>
                      </a:r>
                      <a:endParaRPr lang="en-US" sz="32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757772231"/>
                  </a:ext>
                </a:extLst>
              </a:tr>
              <a:tr h="941826">
                <a:tc>
                  <a:txBody>
                    <a:bodyPr/>
                    <a:lstStyle/>
                    <a:p>
                      <a:pPr algn="ctr"/>
                      <a:r>
                        <a:rPr lang="en-GB" sz="3200" b="1" dirty="0">
                          <a:solidFill>
                            <a:schemeClr val="bg1"/>
                          </a:solidFill>
                          <a:latin typeface="Agency FB" panose="020B0503020202020204" pitchFamily="34" charset="0"/>
                        </a:rPr>
                        <a:t>Using </a:t>
                      </a:r>
                      <a:r>
                        <a:rPr lang="en-GB" sz="3200" b="1" dirty="0" err="1">
                          <a:solidFill>
                            <a:schemeClr val="bg1"/>
                          </a:solidFill>
                          <a:latin typeface="Agency FB" panose="020B0503020202020204" pitchFamily="34" charset="0"/>
                        </a:rPr>
                        <a:t>LibriStutter</a:t>
                      </a:r>
                      <a:r>
                        <a:rPr lang="en-GB" sz="3200" b="1" dirty="0">
                          <a:solidFill>
                            <a:schemeClr val="bg1"/>
                          </a:solidFill>
                          <a:latin typeface="Agency FB" panose="020B0503020202020204" pitchFamily="34" charset="0"/>
                        </a:rPr>
                        <a:t> Only</a:t>
                      </a:r>
                      <a:endParaRPr lang="en-US" sz="3200" b="1" dirty="0">
                        <a:solidFill>
                          <a:schemeClr val="bg1"/>
                        </a:solidFill>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GB" sz="3200" dirty="0">
                          <a:latin typeface="Agency FB" panose="020B0503020202020204" pitchFamily="34" charset="0"/>
                        </a:rPr>
                        <a:t>445.39%</a:t>
                      </a:r>
                      <a:endParaRPr lang="en-US" sz="32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3200" dirty="0">
                          <a:latin typeface="Agency FB" panose="020B0503020202020204" pitchFamily="34" charset="0"/>
                        </a:rPr>
                        <a:t>212.05%</a:t>
                      </a:r>
                      <a:endParaRPr lang="en-US" sz="32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9882994"/>
                  </a:ext>
                </a:extLst>
              </a:tr>
              <a:tr h="1286584">
                <a:tc>
                  <a:txBody>
                    <a:bodyPr/>
                    <a:lstStyle/>
                    <a:p>
                      <a:pPr algn="ctr"/>
                      <a:r>
                        <a:rPr lang="en-GB" sz="3200" b="1" dirty="0">
                          <a:solidFill>
                            <a:schemeClr val="bg1"/>
                          </a:solidFill>
                          <a:latin typeface="Agency FB" panose="020B0503020202020204" pitchFamily="34" charset="0"/>
                        </a:rPr>
                        <a:t>Using </a:t>
                      </a:r>
                      <a:r>
                        <a:rPr lang="en-GB" sz="3200" b="1" dirty="0" err="1">
                          <a:solidFill>
                            <a:schemeClr val="bg1"/>
                          </a:solidFill>
                          <a:latin typeface="Agency FB" panose="020B0503020202020204" pitchFamily="34" charset="0"/>
                        </a:rPr>
                        <a:t>LibriSpeech</a:t>
                      </a:r>
                      <a:r>
                        <a:rPr lang="en-GB" sz="3200" b="1" dirty="0">
                          <a:solidFill>
                            <a:schemeClr val="bg1"/>
                          </a:solidFill>
                          <a:latin typeface="Agency FB" panose="020B0503020202020204" pitchFamily="34" charset="0"/>
                        </a:rPr>
                        <a:t> &amp; </a:t>
                      </a:r>
                      <a:r>
                        <a:rPr lang="en-GB" sz="3200" b="1" dirty="0" err="1">
                          <a:solidFill>
                            <a:schemeClr val="bg1"/>
                          </a:solidFill>
                          <a:latin typeface="Agency FB" panose="020B0503020202020204" pitchFamily="34" charset="0"/>
                        </a:rPr>
                        <a:t>LibriStutter</a:t>
                      </a:r>
                      <a:endParaRPr lang="en-US" sz="3200" b="1" dirty="0">
                        <a:solidFill>
                          <a:schemeClr val="bg1"/>
                        </a:solidFill>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GB" sz="3200" dirty="0">
                          <a:latin typeface="Agency FB" panose="020B0503020202020204" pitchFamily="34" charset="0"/>
                        </a:rPr>
                        <a:t>9.24%</a:t>
                      </a:r>
                      <a:endParaRPr lang="en-US" sz="32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a:r>
                        <a:rPr lang="en-GB" sz="3200" dirty="0">
                          <a:latin typeface="Agency FB" panose="020B0503020202020204" pitchFamily="34" charset="0"/>
                        </a:rPr>
                        <a:t>16%</a:t>
                      </a:r>
                      <a:endParaRPr lang="en-US" sz="32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466202443"/>
                  </a:ext>
                </a:extLst>
              </a:tr>
            </a:tbl>
          </a:graphicData>
        </a:graphic>
      </p:graphicFrame>
      <p:sp>
        <p:nvSpPr>
          <p:cNvPr id="6" name="TextBox 5">
            <a:extLst>
              <a:ext uri="{FF2B5EF4-FFF2-40B4-BE49-F238E27FC236}">
                <a16:creationId xmlns:a16="http://schemas.microsoft.com/office/drawing/2014/main" id="{196A9F7C-E534-A4A0-9E81-3B76AF58EEDF}"/>
              </a:ext>
            </a:extLst>
          </p:cNvPr>
          <p:cNvSpPr txBox="1"/>
          <p:nvPr/>
        </p:nvSpPr>
        <p:spPr>
          <a:xfrm>
            <a:off x="3692433" y="1332220"/>
            <a:ext cx="1402671" cy="584775"/>
          </a:xfrm>
          <a:prstGeom prst="rect">
            <a:avLst/>
          </a:prstGeom>
          <a:noFill/>
        </p:spPr>
        <p:txBody>
          <a:bodyPr wrap="square" rtlCol="0">
            <a:spAutoFit/>
          </a:bodyPr>
          <a:lstStyle/>
          <a:p>
            <a:r>
              <a:rPr lang="en-GB" sz="3200" b="1" dirty="0">
                <a:solidFill>
                  <a:schemeClr val="bg1"/>
                </a:solidFill>
                <a:latin typeface="Agency FB" panose="020B0503020202020204" pitchFamily="34" charset="0"/>
              </a:rPr>
              <a:t>Test</a:t>
            </a:r>
            <a:endParaRPr lang="en-US" b="1" dirty="0">
              <a:solidFill>
                <a:schemeClr val="bg1"/>
              </a:solidFill>
              <a:latin typeface="Agency FB" panose="020B0503020202020204" pitchFamily="34" charset="0"/>
            </a:endParaRPr>
          </a:p>
        </p:txBody>
      </p:sp>
      <p:sp>
        <p:nvSpPr>
          <p:cNvPr id="7" name="TextBox 6">
            <a:extLst>
              <a:ext uri="{FF2B5EF4-FFF2-40B4-BE49-F238E27FC236}">
                <a16:creationId xmlns:a16="http://schemas.microsoft.com/office/drawing/2014/main" id="{54FAF220-94A0-1CCE-D1A7-F06AE852B277}"/>
              </a:ext>
            </a:extLst>
          </p:cNvPr>
          <p:cNvSpPr txBox="1"/>
          <p:nvPr/>
        </p:nvSpPr>
        <p:spPr>
          <a:xfrm>
            <a:off x="2100556" y="1624608"/>
            <a:ext cx="1207363" cy="584775"/>
          </a:xfrm>
          <a:prstGeom prst="rect">
            <a:avLst/>
          </a:prstGeom>
          <a:noFill/>
        </p:spPr>
        <p:txBody>
          <a:bodyPr wrap="square" rtlCol="0">
            <a:spAutoFit/>
          </a:bodyPr>
          <a:lstStyle/>
          <a:p>
            <a:r>
              <a:rPr lang="en-GB" sz="3200" b="1" dirty="0">
                <a:solidFill>
                  <a:schemeClr val="bg1"/>
                </a:solidFill>
                <a:latin typeface="Agency FB" panose="020B0503020202020204" pitchFamily="34" charset="0"/>
              </a:rPr>
              <a:t>Train</a:t>
            </a:r>
            <a:endParaRPr lang="en-US" b="1"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9A370AA7-32E4-39D4-3E6F-DBBFAA07D0A8}"/>
              </a:ext>
            </a:extLst>
          </p:cNvPr>
          <p:cNvSpPr txBox="1"/>
          <p:nvPr/>
        </p:nvSpPr>
        <p:spPr>
          <a:xfrm>
            <a:off x="0" y="16608"/>
            <a:ext cx="12192000"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Results Using WER</a:t>
            </a:r>
            <a:endParaRPr lang="en-US" sz="4000" b="1" spc="1000" dirty="0">
              <a:solidFill>
                <a:schemeClr val="accent3">
                  <a:lumMod val="60000"/>
                  <a:lumOff val="40000"/>
                </a:schemeClr>
              </a:solidFill>
              <a:latin typeface="Bahnschrift SemiBold" panose="020B0502040204020203" pitchFamily="34" charset="0"/>
            </a:endParaRPr>
          </a:p>
        </p:txBody>
      </p:sp>
      <p:sp>
        <p:nvSpPr>
          <p:cNvPr id="13" name="Rectangle 12">
            <a:extLst>
              <a:ext uri="{FF2B5EF4-FFF2-40B4-BE49-F238E27FC236}">
                <a16:creationId xmlns:a16="http://schemas.microsoft.com/office/drawing/2014/main" id="{FC7F21A2-2327-3EC4-11BE-6D5EE939A9CB}"/>
              </a:ext>
            </a:extLst>
          </p:cNvPr>
          <p:cNvSpPr/>
          <p:nvPr/>
        </p:nvSpPr>
        <p:spPr>
          <a:xfrm>
            <a:off x="1795254" y="2336015"/>
            <a:ext cx="8601475" cy="1189608"/>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74C8E3-DBA5-A605-550F-62D683D54768}"/>
              </a:ext>
            </a:extLst>
          </p:cNvPr>
          <p:cNvSpPr/>
          <p:nvPr/>
        </p:nvSpPr>
        <p:spPr>
          <a:xfrm>
            <a:off x="1795258" y="3523711"/>
            <a:ext cx="8601475" cy="1066019"/>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FA27AC-2F58-1CBA-B9EB-4AC5E4F7895E}"/>
              </a:ext>
            </a:extLst>
          </p:cNvPr>
          <p:cNvSpPr/>
          <p:nvPr/>
        </p:nvSpPr>
        <p:spPr>
          <a:xfrm>
            <a:off x="1795254" y="4589730"/>
            <a:ext cx="8601475" cy="1285271"/>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998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2A803A-3E38-17A8-B94C-74AD1C603A4A}"/>
              </a:ext>
            </a:extLst>
          </p:cNvPr>
          <p:cNvSpPr>
            <a:spLocks noGrp="1"/>
          </p:cNvSpPr>
          <p:nvPr>
            <p:ph type="sldNum" sz="quarter" idx="12"/>
          </p:nvPr>
        </p:nvSpPr>
        <p:spPr/>
        <p:txBody>
          <a:bodyPr/>
          <a:lstStyle/>
          <a:p>
            <a:fld id="{C9F38AC5-47C7-4006-A77D-A1B46F51FADA}" type="slidenum">
              <a:rPr lang="en-IN" smtClean="0"/>
              <a:pPr/>
              <a:t>37</a:t>
            </a:fld>
            <a:endParaRPr lang="en-IN" dirty="0"/>
          </a:p>
        </p:txBody>
      </p:sp>
      <p:graphicFrame>
        <p:nvGraphicFramePr>
          <p:cNvPr id="4" name="Table 3">
            <a:extLst>
              <a:ext uri="{FF2B5EF4-FFF2-40B4-BE49-F238E27FC236}">
                <a16:creationId xmlns:a16="http://schemas.microsoft.com/office/drawing/2014/main" id="{5C15810B-34CD-29FF-DDDB-1A0F029F13B1}"/>
              </a:ext>
            </a:extLst>
          </p:cNvPr>
          <p:cNvGraphicFramePr>
            <a:graphicFrameLocks noGrp="1"/>
          </p:cNvGraphicFramePr>
          <p:nvPr>
            <p:extLst>
              <p:ext uri="{D42A27DB-BD31-4B8C-83A1-F6EECF244321}">
                <p14:modId xmlns:p14="http://schemas.microsoft.com/office/powerpoint/2010/main" val="8121193"/>
              </p:ext>
            </p:extLst>
          </p:nvPr>
        </p:nvGraphicFramePr>
        <p:xfrm>
          <a:off x="2650231" y="1557061"/>
          <a:ext cx="6891537" cy="4255248"/>
        </p:xfrm>
        <a:graphic>
          <a:graphicData uri="http://schemas.openxmlformats.org/drawingml/2006/table">
            <a:tbl>
              <a:tblPr firstRow="1" bandRow="1">
                <a:effectLst>
                  <a:outerShdw blurRad="50800" dist="38100" algn="l" rotWithShape="0">
                    <a:prstClr val="black">
                      <a:alpha val="40000"/>
                    </a:prstClr>
                  </a:outerShdw>
                </a:effectLst>
                <a:tableStyleId>{0660B408-B3CF-4A94-85FC-2B1E0A45F4A2}</a:tableStyleId>
              </a:tblPr>
              <a:tblGrid>
                <a:gridCol w="3606190">
                  <a:extLst>
                    <a:ext uri="{9D8B030D-6E8A-4147-A177-3AD203B41FA5}">
                      <a16:colId xmlns:a16="http://schemas.microsoft.com/office/drawing/2014/main" val="344999642"/>
                    </a:ext>
                  </a:extLst>
                </a:gridCol>
                <a:gridCol w="3285347">
                  <a:extLst>
                    <a:ext uri="{9D8B030D-6E8A-4147-A177-3AD203B41FA5}">
                      <a16:colId xmlns:a16="http://schemas.microsoft.com/office/drawing/2014/main" val="1180810957"/>
                    </a:ext>
                  </a:extLst>
                </a:gridCol>
              </a:tblGrid>
              <a:tr h="1418416">
                <a:tc>
                  <a:txBody>
                    <a:bodyPr/>
                    <a:lstStyle/>
                    <a:p>
                      <a:pPr algn="ctr"/>
                      <a:endParaRPr lang="en-US" sz="2200" dirty="0"/>
                    </a:p>
                  </a:txBody>
                  <a:tcPr marL="109893" marR="109893" marT="54947" marB="549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3">
                        <a:lumMod val="60000"/>
                        <a:lumOff val="40000"/>
                      </a:schemeClr>
                    </a:solidFill>
                  </a:tcPr>
                </a:tc>
                <a:tc>
                  <a:txBody>
                    <a:bodyPr/>
                    <a:lstStyle/>
                    <a:p>
                      <a:pPr algn="ctr"/>
                      <a:r>
                        <a:rPr lang="en-GB" sz="3800" dirty="0" err="1">
                          <a:latin typeface="Agency FB" panose="020B0503020202020204" pitchFamily="34" charset="0"/>
                        </a:rPr>
                        <a:t>LibriSpeech</a:t>
                      </a:r>
                      <a:endParaRPr lang="en-US" sz="2200" dirty="0">
                        <a:latin typeface="Agency FB" panose="020B0503020202020204" pitchFamily="34" charset="0"/>
                      </a:endParaRPr>
                    </a:p>
                  </a:txBody>
                  <a:tcPr marL="109893" marR="109893" marT="54947" marB="549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490565812"/>
                  </a:ext>
                </a:extLst>
              </a:tr>
              <a:tr h="1418416">
                <a:tc>
                  <a:txBody>
                    <a:bodyPr/>
                    <a:lstStyle/>
                    <a:p>
                      <a:pPr algn="ctr"/>
                      <a:r>
                        <a:rPr lang="en-GB" sz="3800" b="1" dirty="0">
                          <a:solidFill>
                            <a:schemeClr val="bg1"/>
                          </a:solidFill>
                          <a:latin typeface="Agency FB" panose="020B0503020202020204" pitchFamily="34" charset="0"/>
                        </a:rPr>
                        <a:t>Radford et al. [7] using </a:t>
                      </a:r>
                      <a:r>
                        <a:rPr lang="en-GB" sz="3800" b="1" dirty="0" err="1">
                          <a:solidFill>
                            <a:schemeClr val="bg1"/>
                          </a:solidFill>
                          <a:latin typeface="Agency FB" panose="020B0503020202020204" pitchFamily="34" charset="0"/>
                        </a:rPr>
                        <a:t>LibriSpeech</a:t>
                      </a:r>
                      <a:endParaRPr lang="en-US" sz="3800" b="1" dirty="0">
                        <a:solidFill>
                          <a:schemeClr val="bg1"/>
                        </a:solidFill>
                        <a:latin typeface="Agency FB" panose="020B0503020202020204" pitchFamily="34" charset="0"/>
                      </a:endParaRPr>
                    </a:p>
                  </a:txBody>
                  <a:tcPr marL="109893" marR="109893" marT="54947" marB="549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GB" sz="3800" dirty="0">
                          <a:latin typeface="Agency FB" panose="020B0503020202020204" pitchFamily="34" charset="0"/>
                        </a:rPr>
                        <a:t>8.3%</a:t>
                      </a:r>
                      <a:endParaRPr lang="en-US" sz="3800" dirty="0">
                        <a:latin typeface="Agency FB" panose="020B0503020202020204" pitchFamily="34" charset="0"/>
                      </a:endParaRPr>
                    </a:p>
                  </a:txBody>
                  <a:tcPr marL="109893" marR="109893" marT="54947" marB="549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757772231"/>
                  </a:ext>
                </a:extLst>
              </a:tr>
              <a:tr h="1418416">
                <a:tc>
                  <a:txBody>
                    <a:bodyPr/>
                    <a:lstStyle/>
                    <a:p>
                      <a:pPr algn="ctr"/>
                      <a:r>
                        <a:rPr lang="en-GB" sz="3800" b="1" dirty="0">
                          <a:solidFill>
                            <a:schemeClr val="bg1"/>
                          </a:solidFill>
                          <a:latin typeface="Agency FB" panose="020B0503020202020204" pitchFamily="34" charset="0"/>
                        </a:rPr>
                        <a:t>Using </a:t>
                      </a:r>
                      <a:r>
                        <a:rPr lang="en-GB" sz="3800" b="1" dirty="0" err="1">
                          <a:solidFill>
                            <a:schemeClr val="bg1"/>
                          </a:solidFill>
                          <a:latin typeface="Agency FB" panose="020B0503020202020204" pitchFamily="34" charset="0"/>
                        </a:rPr>
                        <a:t>LibriSpeech</a:t>
                      </a:r>
                      <a:r>
                        <a:rPr lang="en-GB" sz="3800" b="1" dirty="0">
                          <a:solidFill>
                            <a:schemeClr val="bg1"/>
                          </a:solidFill>
                          <a:latin typeface="Agency FB" panose="020B0503020202020204" pitchFamily="34" charset="0"/>
                        </a:rPr>
                        <a:t> &amp; </a:t>
                      </a:r>
                      <a:r>
                        <a:rPr lang="en-GB" sz="3800" b="1" dirty="0" err="1">
                          <a:solidFill>
                            <a:schemeClr val="bg1"/>
                          </a:solidFill>
                          <a:latin typeface="Agency FB" panose="020B0503020202020204" pitchFamily="34" charset="0"/>
                        </a:rPr>
                        <a:t>LibriStutter</a:t>
                      </a:r>
                      <a:endParaRPr lang="en-US" sz="3800" b="1" dirty="0">
                        <a:solidFill>
                          <a:schemeClr val="bg1"/>
                        </a:solidFill>
                        <a:latin typeface="Agency FB" panose="020B0503020202020204" pitchFamily="34" charset="0"/>
                      </a:endParaRPr>
                    </a:p>
                  </a:txBody>
                  <a:tcPr marL="109893" marR="109893" marT="54947" marB="549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GB" sz="3800" dirty="0">
                          <a:latin typeface="Agency FB" panose="020B0503020202020204" pitchFamily="34" charset="0"/>
                        </a:rPr>
                        <a:t>9.24%</a:t>
                      </a:r>
                      <a:endParaRPr lang="en-US" sz="3800" dirty="0">
                        <a:latin typeface="Agency FB" panose="020B0503020202020204" pitchFamily="34" charset="0"/>
                      </a:endParaRPr>
                    </a:p>
                  </a:txBody>
                  <a:tcPr marL="109893" marR="109893" marT="54947" marB="549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9882994"/>
                  </a:ext>
                </a:extLst>
              </a:tr>
            </a:tbl>
          </a:graphicData>
        </a:graphic>
      </p:graphicFrame>
      <p:sp>
        <p:nvSpPr>
          <p:cNvPr id="6" name="TextBox 5">
            <a:extLst>
              <a:ext uri="{FF2B5EF4-FFF2-40B4-BE49-F238E27FC236}">
                <a16:creationId xmlns:a16="http://schemas.microsoft.com/office/drawing/2014/main" id="{196A9F7C-E534-A4A0-9E81-3B76AF58EEDF}"/>
              </a:ext>
            </a:extLst>
          </p:cNvPr>
          <p:cNvSpPr txBox="1"/>
          <p:nvPr/>
        </p:nvSpPr>
        <p:spPr>
          <a:xfrm>
            <a:off x="5067652" y="1789420"/>
            <a:ext cx="1685739" cy="677108"/>
          </a:xfrm>
          <a:prstGeom prst="rect">
            <a:avLst/>
          </a:prstGeom>
          <a:noFill/>
        </p:spPr>
        <p:txBody>
          <a:bodyPr wrap="square" rtlCol="0">
            <a:spAutoFit/>
          </a:bodyPr>
          <a:lstStyle/>
          <a:p>
            <a:r>
              <a:rPr lang="en-GB" sz="3800" b="1" dirty="0">
                <a:solidFill>
                  <a:schemeClr val="bg1"/>
                </a:solidFill>
                <a:latin typeface="Agency FB" panose="020B0503020202020204" pitchFamily="34" charset="0"/>
              </a:rPr>
              <a:t>Test</a:t>
            </a:r>
            <a:endParaRPr lang="en-US" sz="3800" b="1" dirty="0">
              <a:solidFill>
                <a:schemeClr val="bg1"/>
              </a:solidFill>
              <a:latin typeface="Agency FB" panose="020B0503020202020204" pitchFamily="34" charset="0"/>
            </a:endParaRPr>
          </a:p>
        </p:txBody>
      </p:sp>
      <p:sp>
        <p:nvSpPr>
          <p:cNvPr id="7" name="TextBox 6">
            <a:extLst>
              <a:ext uri="{FF2B5EF4-FFF2-40B4-BE49-F238E27FC236}">
                <a16:creationId xmlns:a16="http://schemas.microsoft.com/office/drawing/2014/main" id="{54FAF220-94A0-1CCE-D1A7-F06AE852B277}"/>
              </a:ext>
            </a:extLst>
          </p:cNvPr>
          <p:cNvSpPr txBox="1"/>
          <p:nvPr/>
        </p:nvSpPr>
        <p:spPr>
          <a:xfrm>
            <a:off x="2847397" y="2127974"/>
            <a:ext cx="1685739" cy="677108"/>
          </a:xfrm>
          <a:prstGeom prst="rect">
            <a:avLst/>
          </a:prstGeom>
          <a:noFill/>
        </p:spPr>
        <p:txBody>
          <a:bodyPr wrap="square" rtlCol="0">
            <a:spAutoFit/>
          </a:bodyPr>
          <a:lstStyle/>
          <a:p>
            <a:r>
              <a:rPr lang="en-GB" sz="3800" b="1" dirty="0">
                <a:solidFill>
                  <a:schemeClr val="bg1"/>
                </a:solidFill>
                <a:latin typeface="Agency FB" panose="020B0503020202020204" pitchFamily="34" charset="0"/>
              </a:rPr>
              <a:t>Authors</a:t>
            </a:r>
            <a:endParaRPr lang="en-US" sz="3800" b="1"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9A370AA7-32E4-39D4-3E6F-DBBFAA07D0A8}"/>
              </a:ext>
            </a:extLst>
          </p:cNvPr>
          <p:cNvSpPr txBox="1"/>
          <p:nvPr/>
        </p:nvSpPr>
        <p:spPr>
          <a:xfrm>
            <a:off x="0" y="7734"/>
            <a:ext cx="12192000"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Comparison Using WER</a:t>
            </a:r>
            <a:endParaRPr lang="en-US" sz="4000" b="1" spc="1000" dirty="0">
              <a:solidFill>
                <a:schemeClr val="accent3">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8001198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2A803A-3E38-17A8-B94C-74AD1C603A4A}"/>
              </a:ext>
            </a:extLst>
          </p:cNvPr>
          <p:cNvSpPr>
            <a:spLocks noGrp="1"/>
          </p:cNvSpPr>
          <p:nvPr>
            <p:ph type="sldNum" sz="quarter" idx="12"/>
          </p:nvPr>
        </p:nvSpPr>
        <p:spPr/>
        <p:txBody>
          <a:bodyPr/>
          <a:lstStyle/>
          <a:p>
            <a:fld id="{C9F38AC5-47C7-4006-A77D-A1B46F51FADA}" type="slidenum">
              <a:rPr lang="en-IN" smtClean="0"/>
              <a:pPr/>
              <a:t>38</a:t>
            </a:fld>
            <a:endParaRPr lang="en-IN" dirty="0"/>
          </a:p>
        </p:txBody>
      </p:sp>
      <p:sp>
        <p:nvSpPr>
          <p:cNvPr id="8" name="TextBox 7">
            <a:extLst>
              <a:ext uri="{FF2B5EF4-FFF2-40B4-BE49-F238E27FC236}">
                <a16:creationId xmlns:a16="http://schemas.microsoft.com/office/drawing/2014/main" id="{9A370AA7-32E4-39D4-3E6F-DBBFAA07D0A8}"/>
              </a:ext>
            </a:extLst>
          </p:cNvPr>
          <p:cNvSpPr txBox="1"/>
          <p:nvPr/>
        </p:nvSpPr>
        <p:spPr>
          <a:xfrm>
            <a:off x="1" y="7734"/>
            <a:ext cx="12191999"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Analysis &amp; Comments</a:t>
            </a:r>
            <a:endParaRPr lang="en-US" sz="4000" b="1" spc="1000" dirty="0">
              <a:solidFill>
                <a:schemeClr val="accent3">
                  <a:lumMod val="60000"/>
                  <a:lumOff val="40000"/>
                </a:schemeClr>
              </a:solidFill>
              <a:latin typeface="Bahnschrift SemiBold" panose="020B0502040204020203" pitchFamily="34" charset="0"/>
            </a:endParaRPr>
          </a:p>
        </p:txBody>
      </p:sp>
      <p:sp>
        <p:nvSpPr>
          <p:cNvPr id="3" name="TextBox 2">
            <a:extLst>
              <a:ext uri="{FF2B5EF4-FFF2-40B4-BE49-F238E27FC236}">
                <a16:creationId xmlns:a16="http://schemas.microsoft.com/office/drawing/2014/main" id="{667292C1-818E-B967-103B-A415B1A46825}"/>
              </a:ext>
            </a:extLst>
          </p:cNvPr>
          <p:cNvSpPr txBox="1"/>
          <p:nvPr/>
        </p:nvSpPr>
        <p:spPr>
          <a:xfrm>
            <a:off x="551872" y="1128888"/>
            <a:ext cx="10949517" cy="646331"/>
          </a:xfrm>
          <a:prstGeom prst="rect">
            <a:avLst/>
          </a:prstGeom>
          <a:noFill/>
        </p:spPr>
        <p:txBody>
          <a:bodyPr wrap="square">
            <a:spAutoFit/>
          </a:bodyPr>
          <a:lstStyle/>
          <a:p>
            <a:pPr>
              <a:buClr>
                <a:srgbClr val="00F000"/>
              </a:buClr>
            </a:pPr>
            <a:r>
              <a:rPr lang="en-GB" sz="3600" dirty="0">
                <a:solidFill>
                  <a:schemeClr val="accent3">
                    <a:lumMod val="60000"/>
                    <a:lumOff val="40000"/>
                  </a:schemeClr>
                </a:solidFill>
                <a:latin typeface="Bahnschrift SemiBold" panose="020B0502040204020203" pitchFamily="34" charset="0"/>
              </a:rPr>
              <a:t>Training using </a:t>
            </a:r>
            <a:r>
              <a:rPr lang="en-GB" sz="3600" dirty="0" err="1">
                <a:solidFill>
                  <a:schemeClr val="accent3">
                    <a:lumMod val="60000"/>
                    <a:lumOff val="40000"/>
                  </a:schemeClr>
                </a:solidFill>
                <a:latin typeface="Bahnschrift SemiBold" panose="020B0502040204020203" pitchFamily="34" charset="0"/>
              </a:rPr>
              <a:t>LibriSpeech</a:t>
            </a:r>
            <a:r>
              <a:rPr lang="en-GB" sz="3600" dirty="0">
                <a:solidFill>
                  <a:schemeClr val="accent3">
                    <a:lumMod val="60000"/>
                    <a:lumOff val="40000"/>
                  </a:schemeClr>
                </a:solidFill>
                <a:latin typeface="Bahnschrift SemiBold" panose="020B0502040204020203" pitchFamily="34" charset="0"/>
              </a:rPr>
              <a:t> Only</a:t>
            </a:r>
          </a:p>
        </p:txBody>
      </p:sp>
      <p:sp>
        <p:nvSpPr>
          <p:cNvPr id="9" name="TextBox 8">
            <a:extLst>
              <a:ext uri="{FF2B5EF4-FFF2-40B4-BE49-F238E27FC236}">
                <a16:creationId xmlns:a16="http://schemas.microsoft.com/office/drawing/2014/main" id="{26ED3DE8-CC2B-17B8-AE0F-7AF5429B84C9}"/>
              </a:ext>
            </a:extLst>
          </p:cNvPr>
          <p:cNvSpPr txBox="1"/>
          <p:nvPr/>
        </p:nvSpPr>
        <p:spPr>
          <a:xfrm>
            <a:off x="551872" y="1847850"/>
            <a:ext cx="10787014" cy="4278094"/>
          </a:xfrm>
          <a:prstGeom prst="rect">
            <a:avLst/>
          </a:prstGeom>
          <a:noFill/>
        </p:spPr>
        <p:txBody>
          <a:bodyPr wrap="square" rtlCol="0">
            <a:spAutoFit/>
          </a:bodyPr>
          <a:lstStyle/>
          <a:p>
            <a:pPr marL="342900" indent="-342900">
              <a:buClr>
                <a:schemeClr val="accent3">
                  <a:lumMod val="60000"/>
                  <a:lumOff val="40000"/>
                </a:schemeClr>
              </a:buClr>
              <a:buFont typeface="Wingdings" panose="05000000000000000000" pitchFamily="2" charset="2"/>
              <a:buChar char="q"/>
            </a:pPr>
            <a:r>
              <a:rPr lang="en-GB" sz="3200" dirty="0">
                <a:solidFill>
                  <a:schemeClr val="bg1"/>
                </a:solidFill>
                <a:latin typeface="Bahnschrift SemiBold" panose="020B0502040204020203" pitchFamily="34" charset="0"/>
              </a:rPr>
              <a:t> </a:t>
            </a:r>
            <a:r>
              <a:rPr lang="en-GB" sz="3000" dirty="0">
                <a:solidFill>
                  <a:schemeClr val="bg1"/>
                </a:solidFill>
                <a:latin typeface="Bahnschrift SemiBold" panose="020B0502040204020203" pitchFamily="34" charset="0"/>
              </a:rPr>
              <a:t>Achieved the best accuracy for the </a:t>
            </a:r>
            <a:r>
              <a:rPr lang="en-GB" sz="3000" dirty="0" err="1">
                <a:solidFill>
                  <a:schemeClr val="bg1"/>
                </a:solidFill>
                <a:latin typeface="Bahnschrift SemiBold" panose="020B0502040204020203" pitchFamily="34" charset="0"/>
              </a:rPr>
              <a:t>LibriSpeech</a:t>
            </a:r>
            <a:r>
              <a:rPr lang="en-GB" sz="3000" dirty="0">
                <a:solidFill>
                  <a:schemeClr val="bg1"/>
                </a:solidFill>
                <a:latin typeface="Bahnschrift SemiBold" panose="020B0502040204020203" pitchFamily="34" charset="0"/>
              </a:rPr>
              <a:t> dataset.</a:t>
            </a:r>
          </a:p>
          <a:p>
            <a:pPr marL="342900" indent="-342900">
              <a:buClr>
                <a:schemeClr val="accent3">
                  <a:lumMod val="60000"/>
                  <a:lumOff val="40000"/>
                </a:schemeClr>
              </a:buClr>
              <a:buFont typeface="Wingdings" panose="05000000000000000000" pitchFamily="2" charset="2"/>
              <a:buChar char="q"/>
            </a:pPr>
            <a:endParaRPr lang="en-GB" sz="3000" dirty="0">
              <a:solidFill>
                <a:schemeClr val="bg1"/>
              </a:solidFill>
              <a:latin typeface="Bahnschrift SemiBold" panose="020B0502040204020203" pitchFamily="34" charset="0"/>
            </a:endParaRPr>
          </a:p>
          <a:p>
            <a:pPr marL="342900" indent="-342900">
              <a:buClr>
                <a:schemeClr val="accent3">
                  <a:lumMod val="60000"/>
                  <a:lumOff val="40000"/>
                </a:schemeClr>
              </a:buClr>
              <a:buFont typeface="Wingdings" panose="05000000000000000000" pitchFamily="2" charset="2"/>
              <a:buChar char="q"/>
            </a:pPr>
            <a:r>
              <a:rPr lang="en-GB" sz="3000" dirty="0">
                <a:solidFill>
                  <a:schemeClr val="bg1"/>
                </a:solidFill>
                <a:latin typeface="Bahnschrift SemiBold" panose="020B0502040204020203" pitchFamily="34" charset="0"/>
              </a:rPr>
              <a:t> The model is well-trained in non-stuttered speech.</a:t>
            </a:r>
          </a:p>
          <a:p>
            <a:pPr marL="342900" indent="-342900">
              <a:buClr>
                <a:schemeClr val="accent3">
                  <a:lumMod val="60000"/>
                  <a:lumOff val="40000"/>
                </a:schemeClr>
              </a:buClr>
              <a:buFont typeface="Wingdings" panose="05000000000000000000" pitchFamily="2" charset="2"/>
              <a:buChar char="q"/>
            </a:pPr>
            <a:endParaRPr lang="en-GB" sz="3000" dirty="0">
              <a:solidFill>
                <a:schemeClr val="bg1"/>
              </a:solidFill>
              <a:latin typeface="Bahnschrift SemiBold" panose="020B0502040204020203" pitchFamily="34" charset="0"/>
            </a:endParaRPr>
          </a:p>
          <a:p>
            <a:pPr marL="342900" indent="-342900">
              <a:buClr>
                <a:schemeClr val="accent3">
                  <a:lumMod val="60000"/>
                  <a:lumOff val="40000"/>
                </a:schemeClr>
              </a:buClr>
              <a:buFont typeface="Wingdings" panose="05000000000000000000" pitchFamily="2" charset="2"/>
              <a:buChar char="q"/>
            </a:pPr>
            <a:r>
              <a:rPr lang="en-GB" sz="3000" dirty="0">
                <a:solidFill>
                  <a:schemeClr val="bg1"/>
                </a:solidFill>
                <a:latin typeface="Bahnschrift SemiBold" panose="020B0502040204020203" pitchFamily="34" charset="0"/>
              </a:rPr>
              <a:t> Huge disparity between the accuracies achieved between stuttered and non-stuttered datasets. </a:t>
            </a:r>
          </a:p>
          <a:p>
            <a:pPr marL="342900" indent="-342900">
              <a:buClr>
                <a:schemeClr val="accent3">
                  <a:lumMod val="60000"/>
                  <a:lumOff val="40000"/>
                </a:schemeClr>
              </a:buClr>
              <a:buFont typeface="Wingdings" panose="05000000000000000000" pitchFamily="2" charset="2"/>
              <a:buChar char="q"/>
            </a:pPr>
            <a:endParaRPr lang="en-GB" sz="3000" dirty="0">
              <a:solidFill>
                <a:schemeClr val="bg1"/>
              </a:solidFill>
              <a:latin typeface="Bahnschrift SemiBold" panose="020B0502040204020203" pitchFamily="34" charset="0"/>
            </a:endParaRPr>
          </a:p>
          <a:p>
            <a:pPr marL="342900" indent="-342900">
              <a:buClr>
                <a:schemeClr val="accent3">
                  <a:lumMod val="60000"/>
                  <a:lumOff val="40000"/>
                </a:schemeClr>
              </a:buClr>
              <a:buFont typeface="Wingdings" panose="05000000000000000000" pitchFamily="2" charset="2"/>
              <a:buChar char="q"/>
            </a:pPr>
            <a:r>
              <a:rPr lang="en-US" sz="3000" dirty="0">
                <a:solidFill>
                  <a:schemeClr val="bg1"/>
                </a:solidFill>
                <a:latin typeface="Bahnschrift SemiBold" panose="020B0502040204020203" pitchFamily="34" charset="0"/>
              </a:rPr>
              <a:t> Could lead to discrimination against individuals with speech impediments.</a:t>
            </a:r>
          </a:p>
        </p:txBody>
      </p:sp>
    </p:spTree>
    <p:extLst>
      <p:ext uri="{BB962C8B-B14F-4D97-AF65-F5344CB8AC3E}">
        <p14:creationId xmlns:p14="http://schemas.microsoft.com/office/powerpoint/2010/main" val="11013982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2A803A-3E38-17A8-B94C-74AD1C603A4A}"/>
              </a:ext>
            </a:extLst>
          </p:cNvPr>
          <p:cNvSpPr>
            <a:spLocks noGrp="1"/>
          </p:cNvSpPr>
          <p:nvPr>
            <p:ph type="sldNum" sz="quarter" idx="12"/>
          </p:nvPr>
        </p:nvSpPr>
        <p:spPr/>
        <p:txBody>
          <a:bodyPr/>
          <a:lstStyle/>
          <a:p>
            <a:fld id="{C9F38AC5-47C7-4006-A77D-A1B46F51FADA}" type="slidenum">
              <a:rPr lang="en-IN" smtClean="0"/>
              <a:pPr/>
              <a:t>39</a:t>
            </a:fld>
            <a:endParaRPr lang="en-IN" dirty="0"/>
          </a:p>
        </p:txBody>
      </p:sp>
      <p:sp>
        <p:nvSpPr>
          <p:cNvPr id="8" name="TextBox 7">
            <a:extLst>
              <a:ext uri="{FF2B5EF4-FFF2-40B4-BE49-F238E27FC236}">
                <a16:creationId xmlns:a16="http://schemas.microsoft.com/office/drawing/2014/main" id="{9A370AA7-32E4-39D4-3E6F-DBBFAA07D0A8}"/>
              </a:ext>
            </a:extLst>
          </p:cNvPr>
          <p:cNvSpPr txBox="1"/>
          <p:nvPr/>
        </p:nvSpPr>
        <p:spPr>
          <a:xfrm>
            <a:off x="1" y="7734"/>
            <a:ext cx="12191999"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Analysis &amp; Comments</a:t>
            </a:r>
            <a:endParaRPr lang="en-US" sz="4000" b="1" spc="1000" dirty="0">
              <a:solidFill>
                <a:schemeClr val="accent3">
                  <a:lumMod val="60000"/>
                  <a:lumOff val="40000"/>
                </a:schemeClr>
              </a:solidFill>
              <a:latin typeface="Bahnschrift SemiBold" panose="020B0502040204020203" pitchFamily="34" charset="0"/>
            </a:endParaRPr>
          </a:p>
        </p:txBody>
      </p:sp>
      <p:sp>
        <p:nvSpPr>
          <p:cNvPr id="3" name="TextBox 2">
            <a:extLst>
              <a:ext uri="{FF2B5EF4-FFF2-40B4-BE49-F238E27FC236}">
                <a16:creationId xmlns:a16="http://schemas.microsoft.com/office/drawing/2014/main" id="{667292C1-818E-B967-103B-A415B1A46825}"/>
              </a:ext>
            </a:extLst>
          </p:cNvPr>
          <p:cNvSpPr txBox="1"/>
          <p:nvPr/>
        </p:nvSpPr>
        <p:spPr>
          <a:xfrm>
            <a:off x="551872" y="1117421"/>
            <a:ext cx="10949517" cy="646331"/>
          </a:xfrm>
          <a:prstGeom prst="rect">
            <a:avLst/>
          </a:prstGeom>
          <a:noFill/>
        </p:spPr>
        <p:txBody>
          <a:bodyPr wrap="square">
            <a:spAutoFit/>
          </a:bodyPr>
          <a:lstStyle/>
          <a:p>
            <a:pPr>
              <a:buClr>
                <a:srgbClr val="00F000"/>
              </a:buClr>
            </a:pPr>
            <a:r>
              <a:rPr lang="en-GB" sz="3600" dirty="0">
                <a:solidFill>
                  <a:schemeClr val="accent3">
                    <a:lumMod val="60000"/>
                    <a:lumOff val="40000"/>
                  </a:schemeClr>
                </a:solidFill>
                <a:latin typeface="Bahnschrift SemiBold" panose="020B0502040204020203" pitchFamily="34" charset="0"/>
              </a:rPr>
              <a:t>Training using </a:t>
            </a:r>
            <a:r>
              <a:rPr lang="en-GB" sz="3600" dirty="0" err="1">
                <a:solidFill>
                  <a:schemeClr val="accent3">
                    <a:lumMod val="60000"/>
                    <a:lumOff val="40000"/>
                  </a:schemeClr>
                </a:solidFill>
                <a:latin typeface="Bahnschrift SemiBold" panose="020B0502040204020203" pitchFamily="34" charset="0"/>
              </a:rPr>
              <a:t>LibriStutter</a:t>
            </a:r>
            <a:r>
              <a:rPr lang="en-GB" sz="3600" dirty="0">
                <a:solidFill>
                  <a:schemeClr val="accent3">
                    <a:lumMod val="60000"/>
                    <a:lumOff val="40000"/>
                  </a:schemeClr>
                </a:solidFill>
                <a:latin typeface="Bahnschrift SemiBold" panose="020B0502040204020203" pitchFamily="34" charset="0"/>
              </a:rPr>
              <a:t> Only</a:t>
            </a:r>
          </a:p>
        </p:txBody>
      </p:sp>
      <p:sp>
        <p:nvSpPr>
          <p:cNvPr id="4" name="TextBox 3">
            <a:extLst>
              <a:ext uri="{FF2B5EF4-FFF2-40B4-BE49-F238E27FC236}">
                <a16:creationId xmlns:a16="http://schemas.microsoft.com/office/drawing/2014/main" id="{CE2246B9-2656-8699-58F6-3C9FA155DC16}"/>
              </a:ext>
            </a:extLst>
          </p:cNvPr>
          <p:cNvSpPr txBox="1"/>
          <p:nvPr/>
        </p:nvSpPr>
        <p:spPr>
          <a:xfrm>
            <a:off x="551872" y="1847850"/>
            <a:ext cx="11125778" cy="3354765"/>
          </a:xfrm>
          <a:prstGeom prst="rect">
            <a:avLst/>
          </a:prstGeom>
          <a:noFill/>
        </p:spPr>
        <p:txBody>
          <a:bodyPr wrap="square" rtlCol="0">
            <a:spAutoFit/>
          </a:bodyPr>
          <a:lstStyle/>
          <a:p>
            <a:pPr marL="342900" indent="-342900">
              <a:buClr>
                <a:schemeClr val="accent3">
                  <a:lumMod val="60000"/>
                  <a:lumOff val="40000"/>
                </a:schemeClr>
              </a:buClr>
              <a:buFont typeface="Wingdings" panose="05000000000000000000" pitchFamily="2" charset="2"/>
              <a:buChar char="q"/>
            </a:pPr>
            <a:r>
              <a:rPr lang="en-GB" sz="3200" dirty="0">
                <a:solidFill>
                  <a:schemeClr val="bg1"/>
                </a:solidFill>
                <a:latin typeface="Bahnschrift SemiBold" panose="020B0502040204020203" pitchFamily="34" charset="0"/>
              </a:rPr>
              <a:t> </a:t>
            </a:r>
            <a:r>
              <a:rPr lang="en-GB" sz="3000" dirty="0">
                <a:solidFill>
                  <a:schemeClr val="bg1"/>
                </a:solidFill>
                <a:latin typeface="Bahnschrift SemiBold" panose="020B0502040204020203" pitchFamily="34" charset="0"/>
              </a:rPr>
              <a:t>Achieved the worst accuracy for both datasets it was tested on.</a:t>
            </a:r>
          </a:p>
          <a:p>
            <a:pPr marL="342900" indent="-342900">
              <a:buClr>
                <a:schemeClr val="accent3">
                  <a:lumMod val="60000"/>
                  <a:lumOff val="40000"/>
                </a:schemeClr>
              </a:buClr>
              <a:buFont typeface="Wingdings" panose="05000000000000000000" pitchFamily="2" charset="2"/>
              <a:buChar char="q"/>
            </a:pPr>
            <a:endParaRPr lang="en-GB" sz="3000" dirty="0">
              <a:solidFill>
                <a:schemeClr val="bg1"/>
              </a:solidFill>
              <a:latin typeface="Bahnschrift SemiBold" panose="020B0502040204020203" pitchFamily="34" charset="0"/>
            </a:endParaRPr>
          </a:p>
          <a:p>
            <a:pPr marL="342900" indent="-342900">
              <a:buClr>
                <a:schemeClr val="accent3">
                  <a:lumMod val="60000"/>
                  <a:lumOff val="40000"/>
                </a:schemeClr>
              </a:buClr>
              <a:buFont typeface="Wingdings" panose="05000000000000000000" pitchFamily="2" charset="2"/>
              <a:buChar char="q"/>
            </a:pPr>
            <a:r>
              <a:rPr lang="en-GB" sz="3000" dirty="0">
                <a:solidFill>
                  <a:schemeClr val="bg1"/>
                </a:solidFill>
                <a:latin typeface="Bahnschrift SemiBold" panose="020B0502040204020203" pitchFamily="34" charset="0"/>
              </a:rPr>
              <a:t> The model is not well-trained in either stuttered or non-stuttered speech.</a:t>
            </a:r>
          </a:p>
          <a:p>
            <a:pPr marL="342900" indent="-342900">
              <a:buClr>
                <a:schemeClr val="accent3">
                  <a:lumMod val="60000"/>
                  <a:lumOff val="40000"/>
                </a:schemeClr>
              </a:buClr>
              <a:buFont typeface="Wingdings" panose="05000000000000000000" pitchFamily="2" charset="2"/>
              <a:buChar char="q"/>
            </a:pPr>
            <a:endParaRPr lang="en-GB" sz="3000" dirty="0">
              <a:solidFill>
                <a:schemeClr val="bg1"/>
              </a:solidFill>
              <a:latin typeface="Bahnschrift SemiBold" panose="020B0502040204020203" pitchFamily="34" charset="0"/>
            </a:endParaRPr>
          </a:p>
          <a:p>
            <a:pPr marL="342900" indent="-342900">
              <a:buClr>
                <a:schemeClr val="accent3">
                  <a:lumMod val="60000"/>
                  <a:lumOff val="40000"/>
                </a:schemeClr>
              </a:buClr>
              <a:buFont typeface="Wingdings" panose="05000000000000000000" pitchFamily="2" charset="2"/>
              <a:buChar char="q"/>
            </a:pPr>
            <a:r>
              <a:rPr lang="en-GB" sz="3000" dirty="0">
                <a:solidFill>
                  <a:schemeClr val="bg1"/>
                </a:solidFill>
                <a:latin typeface="Bahnschrift SemiBold" panose="020B0502040204020203" pitchFamily="34" charset="0"/>
              </a:rPr>
              <a:t> More biased to stuttered speech than non-stuttered.</a:t>
            </a:r>
          </a:p>
        </p:txBody>
      </p:sp>
    </p:spTree>
    <p:extLst>
      <p:ext uri="{BB962C8B-B14F-4D97-AF65-F5344CB8AC3E}">
        <p14:creationId xmlns:p14="http://schemas.microsoft.com/office/powerpoint/2010/main" val="8483752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a:bodyPr>
          <a:lstStyle/>
          <a:p>
            <a:r>
              <a:rPr lang="en-US" sz="8000" spc="1000" dirty="0">
                <a:solidFill>
                  <a:schemeClr val="accent3">
                    <a:lumMod val="60000"/>
                    <a:lumOff val="40000"/>
                  </a:schemeClr>
                </a:solidFill>
                <a:latin typeface="Agency FB" panose="020B0503020202020204" pitchFamily="34" charset="0"/>
              </a:rPr>
              <a:t>PROBLEM DEFINITION</a:t>
            </a: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r>
              <a:rPr lang="en-US" dirty="0"/>
              <a:t>0</a:t>
            </a:r>
            <a:fld id="{B2DC25EE-239B-4C5F-AAD1-255A7D5F1EE2}" type="slidenum">
              <a:rPr lang="en-US" smtClean="0"/>
              <a:pPr/>
              <a:t>4</a:t>
            </a:fld>
            <a:endParaRPr lang="en-US" dirty="0"/>
          </a:p>
        </p:txBody>
      </p:sp>
    </p:spTree>
    <p:extLst>
      <p:ext uri="{BB962C8B-B14F-4D97-AF65-F5344CB8AC3E}">
        <p14:creationId xmlns:p14="http://schemas.microsoft.com/office/powerpoint/2010/main" val="42676501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2A803A-3E38-17A8-B94C-74AD1C603A4A}"/>
              </a:ext>
            </a:extLst>
          </p:cNvPr>
          <p:cNvSpPr>
            <a:spLocks noGrp="1"/>
          </p:cNvSpPr>
          <p:nvPr>
            <p:ph type="sldNum" sz="quarter" idx="12"/>
          </p:nvPr>
        </p:nvSpPr>
        <p:spPr/>
        <p:txBody>
          <a:bodyPr/>
          <a:lstStyle/>
          <a:p>
            <a:fld id="{C9F38AC5-47C7-4006-A77D-A1B46F51FADA}" type="slidenum">
              <a:rPr lang="en-IN" smtClean="0"/>
              <a:pPr/>
              <a:t>40</a:t>
            </a:fld>
            <a:endParaRPr lang="en-IN" dirty="0"/>
          </a:p>
        </p:txBody>
      </p:sp>
      <p:sp>
        <p:nvSpPr>
          <p:cNvPr id="8" name="TextBox 7">
            <a:extLst>
              <a:ext uri="{FF2B5EF4-FFF2-40B4-BE49-F238E27FC236}">
                <a16:creationId xmlns:a16="http://schemas.microsoft.com/office/drawing/2014/main" id="{9A370AA7-32E4-39D4-3E6F-DBBFAA07D0A8}"/>
              </a:ext>
            </a:extLst>
          </p:cNvPr>
          <p:cNvSpPr txBox="1"/>
          <p:nvPr/>
        </p:nvSpPr>
        <p:spPr>
          <a:xfrm>
            <a:off x="1" y="7734"/>
            <a:ext cx="12191999"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Analysis &amp; Comments</a:t>
            </a:r>
            <a:endParaRPr lang="en-US" sz="4000" b="1" spc="1000" dirty="0">
              <a:solidFill>
                <a:schemeClr val="accent3">
                  <a:lumMod val="60000"/>
                  <a:lumOff val="40000"/>
                </a:schemeClr>
              </a:solidFill>
              <a:latin typeface="Bahnschrift SemiBold" panose="020B0502040204020203" pitchFamily="34" charset="0"/>
            </a:endParaRPr>
          </a:p>
        </p:txBody>
      </p:sp>
      <p:sp>
        <p:nvSpPr>
          <p:cNvPr id="3" name="TextBox 2">
            <a:extLst>
              <a:ext uri="{FF2B5EF4-FFF2-40B4-BE49-F238E27FC236}">
                <a16:creationId xmlns:a16="http://schemas.microsoft.com/office/drawing/2014/main" id="{667292C1-818E-B967-103B-A415B1A46825}"/>
              </a:ext>
            </a:extLst>
          </p:cNvPr>
          <p:cNvSpPr txBox="1"/>
          <p:nvPr/>
        </p:nvSpPr>
        <p:spPr>
          <a:xfrm>
            <a:off x="447097" y="1217964"/>
            <a:ext cx="10949517" cy="646331"/>
          </a:xfrm>
          <a:prstGeom prst="rect">
            <a:avLst/>
          </a:prstGeom>
          <a:noFill/>
        </p:spPr>
        <p:txBody>
          <a:bodyPr wrap="square">
            <a:spAutoFit/>
          </a:bodyPr>
          <a:lstStyle/>
          <a:p>
            <a:pPr>
              <a:buClr>
                <a:srgbClr val="00F000"/>
              </a:buClr>
            </a:pPr>
            <a:r>
              <a:rPr lang="en-GB" sz="3600" dirty="0">
                <a:solidFill>
                  <a:schemeClr val="accent3">
                    <a:lumMod val="60000"/>
                    <a:lumOff val="40000"/>
                  </a:schemeClr>
                </a:solidFill>
                <a:latin typeface="Bahnschrift SemiBold" panose="020B0502040204020203" pitchFamily="34" charset="0"/>
              </a:rPr>
              <a:t>Training using </a:t>
            </a:r>
            <a:r>
              <a:rPr lang="en-GB" sz="3600" dirty="0" err="1">
                <a:solidFill>
                  <a:schemeClr val="accent3">
                    <a:lumMod val="60000"/>
                    <a:lumOff val="40000"/>
                  </a:schemeClr>
                </a:solidFill>
                <a:latin typeface="Bahnschrift SemiBold" panose="020B0502040204020203" pitchFamily="34" charset="0"/>
              </a:rPr>
              <a:t>LibriSpeech</a:t>
            </a:r>
            <a:r>
              <a:rPr lang="en-GB" sz="3600" dirty="0">
                <a:solidFill>
                  <a:schemeClr val="accent3">
                    <a:lumMod val="60000"/>
                    <a:lumOff val="40000"/>
                  </a:schemeClr>
                </a:solidFill>
                <a:latin typeface="Bahnschrift SemiBold" panose="020B0502040204020203" pitchFamily="34" charset="0"/>
              </a:rPr>
              <a:t> &amp; </a:t>
            </a:r>
            <a:r>
              <a:rPr lang="en-GB" sz="3600" dirty="0" err="1">
                <a:solidFill>
                  <a:schemeClr val="accent3">
                    <a:lumMod val="60000"/>
                    <a:lumOff val="40000"/>
                  </a:schemeClr>
                </a:solidFill>
                <a:latin typeface="Bahnschrift SemiBold" panose="020B0502040204020203" pitchFamily="34" charset="0"/>
              </a:rPr>
              <a:t>LibriStutter</a:t>
            </a:r>
            <a:endParaRPr lang="en-GB" sz="3600" dirty="0">
              <a:solidFill>
                <a:schemeClr val="accent3">
                  <a:lumMod val="60000"/>
                  <a:lumOff val="40000"/>
                </a:schemeClr>
              </a:solidFill>
              <a:latin typeface="Bahnschrift SemiBold" panose="020B0502040204020203" pitchFamily="34" charset="0"/>
            </a:endParaRPr>
          </a:p>
        </p:txBody>
      </p:sp>
      <p:sp>
        <p:nvSpPr>
          <p:cNvPr id="5" name="TextBox 4">
            <a:extLst>
              <a:ext uri="{FF2B5EF4-FFF2-40B4-BE49-F238E27FC236}">
                <a16:creationId xmlns:a16="http://schemas.microsoft.com/office/drawing/2014/main" id="{040565A2-8ED7-107C-2011-496A97D86D93}"/>
              </a:ext>
            </a:extLst>
          </p:cNvPr>
          <p:cNvSpPr txBox="1"/>
          <p:nvPr/>
        </p:nvSpPr>
        <p:spPr>
          <a:xfrm>
            <a:off x="447097" y="1918917"/>
            <a:ext cx="11344275" cy="5816977"/>
          </a:xfrm>
          <a:prstGeom prst="rect">
            <a:avLst/>
          </a:prstGeom>
          <a:noFill/>
        </p:spPr>
        <p:txBody>
          <a:bodyPr wrap="square" rtlCol="0">
            <a:spAutoFit/>
          </a:bodyPr>
          <a:lstStyle/>
          <a:p>
            <a:pPr marL="285750" indent="-285750">
              <a:buClr>
                <a:schemeClr val="accent3">
                  <a:lumMod val="60000"/>
                  <a:lumOff val="40000"/>
                </a:schemeClr>
              </a:buClr>
              <a:buFont typeface="Wingdings" panose="05000000000000000000" pitchFamily="2" charset="2"/>
              <a:buChar char="q"/>
            </a:pPr>
            <a:r>
              <a:rPr lang="en-GB" sz="2800" dirty="0">
                <a:solidFill>
                  <a:schemeClr val="bg1"/>
                </a:solidFill>
                <a:latin typeface="Bahnschrift SemiBold" panose="020B0502040204020203" pitchFamily="34" charset="0"/>
              </a:rPr>
              <a:t> </a:t>
            </a:r>
            <a:r>
              <a:rPr lang="en-GB" sz="3000" dirty="0">
                <a:solidFill>
                  <a:schemeClr val="bg1"/>
                </a:solidFill>
                <a:latin typeface="Bahnschrift SemiBold" panose="020B0502040204020203" pitchFamily="34" charset="0"/>
              </a:rPr>
              <a:t>By combining both datasets and fine-tuning the hyperparameters while training.</a:t>
            </a:r>
          </a:p>
          <a:p>
            <a:pPr marL="285750" indent="-285750">
              <a:buClr>
                <a:schemeClr val="accent3">
                  <a:lumMod val="60000"/>
                  <a:lumOff val="40000"/>
                </a:schemeClr>
              </a:buClr>
              <a:buFont typeface="Wingdings" panose="05000000000000000000" pitchFamily="2" charset="2"/>
              <a:buChar char="q"/>
            </a:pPr>
            <a:endParaRPr lang="en-GB" sz="3000" dirty="0">
              <a:solidFill>
                <a:schemeClr val="bg1"/>
              </a:solidFill>
              <a:latin typeface="Bahnschrift SemiBold" panose="020B0502040204020203" pitchFamily="34" charset="0"/>
            </a:endParaRPr>
          </a:p>
          <a:p>
            <a:pPr marL="285750" indent="-285750">
              <a:buClr>
                <a:schemeClr val="accent3">
                  <a:lumMod val="60000"/>
                  <a:lumOff val="40000"/>
                </a:schemeClr>
              </a:buClr>
              <a:buFont typeface="Wingdings" panose="05000000000000000000" pitchFamily="2" charset="2"/>
              <a:buChar char="q"/>
            </a:pPr>
            <a:r>
              <a:rPr lang="en-GB" sz="3000" dirty="0">
                <a:solidFill>
                  <a:schemeClr val="bg1"/>
                </a:solidFill>
                <a:latin typeface="Bahnschrift SemiBold" panose="020B0502040204020203" pitchFamily="34" charset="0"/>
              </a:rPr>
              <a:t> Improved the accuracy of the model towards stuttered speech.</a:t>
            </a:r>
          </a:p>
          <a:p>
            <a:pPr marL="285750" indent="-285750">
              <a:buClr>
                <a:schemeClr val="accent3">
                  <a:lumMod val="60000"/>
                  <a:lumOff val="40000"/>
                </a:schemeClr>
              </a:buClr>
              <a:buFont typeface="Wingdings" panose="05000000000000000000" pitchFamily="2" charset="2"/>
              <a:buChar char="q"/>
            </a:pPr>
            <a:endParaRPr lang="en-GB" sz="3000" dirty="0">
              <a:solidFill>
                <a:schemeClr val="bg1"/>
              </a:solidFill>
              <a:latin typeface="Bahnschrift SemiBold" panose="020B0502040204020203" pitchFamily="34" charset="0"/>
            </a:endParaRPr>
          </a:p>
          <a:p>
            <a:pPr marL="285750" indent="-285750">
              <a:buClr>
                <a:schemeClr val="accent3">
                  <a:lumMod val="60000"/>
                  <a:lumOff val="40000"/>
                </a:schemeClr>
              </a:buClr>
              <a:buFont typeface="Wingdings" panose="05000000000000000000" pitchFamily="2" charset="2"/>
              <a:buChar char="q"/>
            </a:pPr>
            <a:r>
              <a:rPr lang="en-GB" sz="3000" dirty="0">
                <a:solidFill>
                  <a:schemeClr val="bg1"/>
                </a:solidFill>
                <a:latin typeface="Bahnschrift SemiBold" panose="020B0502040204020203" pitchFamily="34" charset="0"/>
              </a:rPr>
              <a:t> Although the accuracy decreased for the </a:t>
            </a:r>
            <a:r>
              <a:rPr lang="en-GB" sz="3000" dirty="0" err="1">
                <a:solidFill>
                  <a:schemeClr val="bg1"/>
                </a:solidFill>
                <a:latin typeface="Bahnschrift SemiBold" panose="020B0502040204020203" pitchFamily="34" charset="0"/>
              </a:rPr>
              <a:t>LibriSpeech</a:t>
            </a:r>
            <a:r>
              <a:rPr lang="en-GB" sz="3000" dirty="0">
                <a:solidFill>
                  <a:schemeClr val="bg1"/>
                </a:solidFill>
                <a:latin typeface="Bahnschrift SemiBold" panose="020B0502040204020203" pitchFamily="34" charset="0"/>
              </a:rPr>
              <a:t> dataset, it traded off with the accuracy of the </a:t>
            </a:r>
            <a:r>
              <a:rPr lang="en-GB" sz="3000" dirty="0" err="1">
                <a:solidFill>
                  <a:schemeClr val="bg1"/>
                </a:solidFill>
                <a:latin typeface="Bahnschrift SemiBold" panose="020B0502040204020203" pitchFamily="34" charset="0"/>
              </a:rPr>
              <a:t>LibriStutter</a:t>
            </a:r>
            <a:r>
              <a:rPr lang="en-GB" sz="3000" dirty="0">
                <a:solidFill>
                  <a:schemeClr val="bg1"/>
                </a:solidFill>
                <a:latin typeface="Bahnschrift SemiBold" panose="020B0502040204020203" pitchFamily="34" charset="0"/>
              </a:rPr>
              <a:t> dataset. </a:t>
            </a:r>
          </a:p>
          <a:p>
            <a:pPr marL="285750" indent="-285750">
              <a:buClr>
                <a:schemeClr val="accent3">
                  <a:lumMod val="60000"/>
                  <a:lumOff val="40000"/>
                </a:schemeClr>
              </a:buClr>
              <a:buFont typeface="Wingdings" panose="05000000000000000000" pitchFamily="2" charset="2"/>
              <a:buChar char="q"/>
            </a:pPr>
            <a:endParaRPr lang="en-GB" sz="3000" dirty="0">
              <a:solidFill>
                <a:schemeClr val="bg1"/>
              </a:solidFill>
              <a:latin typeface="Bahnschrift SemiBold" panose="020B0502040204020203" pitchFamily="34" charset="0"/>
            </a:endParaRPr>
          </a:p>
          <a:p>
            <a:pPr marL="285750" indent="-285750">
              <a:buClr>
                <a:schemeClr val="accent3">
                  <a:lumMod val="60000"/>
                  <a:lumOff val="40000"/>
                </a:schemeClr>
              </a:buClr>
              <a:buFont typeface="Wingdings" panose="05000000000000000000" pitchFamily="2" charset="2"/>
              <a:buChar char="q"/>
            </a:pPr>
            <a:r>
              <a:rPr lang="en-GB" sz="3000" dirty="0">
                <a:solidFill>
                  <a:schemeClr val="bg1"/>
                </a:solidFill>
                <a:latin typeface="Bahnschrift SemiBold" panose="020B0502040204020203" pitchFamily="34" charset="0"/>
              </a:rPr>
              <a:t> Achieved desirable results for both datasets, which included stuttered and non-stuttered speech.</a:t>
            </a:r>
          </a:p>
          <a:p>
            <a:pPr marL="285750" indent="-285750">
              <a:buClr>
                <a:srgbClr val="00F000"/>
              </a:buClr>
              <a:buFont typeface="Wingdings" panose="05000000000000000000" pitchFamily="2" charset="2"/>
              <a:buChar char="q"/>
            </a:pPr>
            <a:endParaRPr lang="en-GB" sz="3000" dirty="0">
              <a:solidFill>
                <a:schemeClr val="bg1"/>
              </a:solidFill>
              <a:latin typeface="Bahnschrift SemiBold" panose="020B0502040204020203" pitchFamily="34" charset="0"/>
            </a:endParaRPr>
          </a:p>
          <a:p>
            <a:pPr marL="285750" indent="-285750">
              <a:buClr>
                <a:srgbClr val="00F000"/>
              </a:buClr>
              <a:buFont typeface="Wingdings" panose="05000000000000000000" pitchFamily="2" charset="2"/>
              <a:buChar char="q"/>
            </a:pPr>
            <a:endParaRPr lang="en-GB" sz="2400" dirty="0">
              <a:solidFill>
                <a:schemeClr val="bg1"/>
              </a:solidFill>
              <a:latin typeface="Bahnschrift SemiBold" panose="020B0502040204020203" pitchFamily="34" charset="0"/>
            </a:endParaRPr>
          </a:p>
          <a:p>
            <a:pPr marL="285750" indent="-285750">
              <a:buClr>
                <a:srgbClr val="00F000"/>
              </a:buClr>
              <a:buFont typeface="Wingdings" panose="05000000000000000000" pitchFamily="2" charset="2"/>
              <a:buChar char="q"/>
            </a:pPr>
            <a:endParaRPr lang="en-US"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1163161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F292EF-20A2-66A4-7552-0B30BDEC3B3B}"/>
              </a:ext>
            </a:extLst>
          </p:cNvPr>
          <p:cNvSpPr txBox="1"/>
          <p:nvPr/>
        </p:nvSpPr>
        <p:spPr>
          <a:xfrm>
            <a:off x="510973" y="825579"/>
            <a:ext cx="11057139" cy="6032421"/>
          </a:xfrm>
          <a:prstGeom prst="rect">
            <a:avLst/>
          </a:prstGeom>
          <a:noFill/>
        </p:spPr>
        <p:txBody>
          <a:bodyPr wrap="square">
            <a:spAutoFit/>
          </a:bodyPr>
          <a:lstStyle/>
          <a:p>
            <a:pPr marL="0" marR="0" lvl="0" indent="0" algn="l" rtl="0">
              <a:spcBef>
                <a:spcPts val="0"/>
              </a:spcBef>
              <a:spcAft>
                <a:spcPts val="0"/>
              </a:spcAft>
              <a:buNone/>
            </a:pPr>
            <a:endParaRPr lang="en-US" sz="2800" b="1" dirty="0">
              <a:solidFill>
                <a:schemeClr val="lt1"/>
              </a:solidFill>
              <a:latin typeface="Bahnschrift SemiBold" panose="020B0502040204020203" pitchFamily="34" charset="0"/>
              <a:ea typeface="Arial"/>
              <a:cs typeface="Arial"/>
              <a:sym typeface="Arial"/>
            </a:endParaRP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2800" b="1" dirty="0">
                <a:solidFill>
                  <a:schemeClr val="lt1"/>
                </a:solidFill>
                <a:latin typeface="Bahnschrift SemiBold" panose="020B0502040204020203" pitchFamily="34" charset="0"/>
                <a:ea typeface="Arial"/>
                <a:cs typeface="Arial"/>
                <a:sym typeface="Arial"/>
              </a:rPr>
              <a:t>During training, the model was trained on both </a:t>
            </a:r>
            <a:r>
              <a:rPr lang="en-US" sz="2800" b="1" dirty="0" err="1">
                <a:solidFill>
                  <a:schemeClr val="lt1"/>
                </a:solidFill>
                <a:latin typeface="Bahnschrift SemiBold" panose="020B0502040204020203" pitchFamily="34" charset="0"/>
                <a:ea typeface="Arial"/>
                <a:cs typeface="Arial"/>
                <a:sym typeface="Arial"/>
              </a:rPr>
              <a:t>LibriSpeech</a:t>
            </a:r>
            <a:r>
              <a:rPr lang="en-US" sz="2800" b="1" dirty="0">
                <a:solidFill>
                  <a:schemeClr val="lt1"/>
                </a:solidFill>
                <a:latin typeface="Bahnschrift SemiBold" panose="020B0502040204020203" pitchFamily="34" charset="0"/>
                <a:ea typeface="Arial"/>
                <a:cs typeface="Arial"/>
                <a:sym typeface="Arial"/>
              </a:rPr>
              <a:t> and </a:t>
            </a:r>
            <a:r>
              <a:rPr lang="en-US" sz="2800" b="1" dirty="0" err="1">
                <a:solidFill>
                  <a:schemeClr val="lt1"/>
                </a:solidFill>
                <a:latin typeface="Bahnschrift SemiBold" panose="020B0502040204020203" pitchFamily="34" charset="0"/>
                <a:ea typeface="Arial"/>
                <a:cs typeface="Arial"/>
                <a:sym typeface="Arial"/>
              </a:rPr>
              <a:t>LibriStutter</a:t>
            </a:r>
            <a:r>
              <a:rPr lang="en-US" sz="2800" b="1" dirty="0">
                <a:solidFill>
                  <a:schemeClr val="lt1"/>
                </a:solidFill>
                <a:latin typeface="Bahnschrift SemiBold" panose="020B0502040204020203" pitchFamily="34" charset="0"/>
                <a:ea typeface="Arial"/>
                <a:cs typeface="Arial"/>
                <a:sym typeface="Arial"/>
              </a:rPr>
              <a:t> datasets and fine-tuned the used hyperparameters.</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2800" dirty="0">
              <a:latin typeface="Bahnschrift SemiBold" panose="020B0502040204020203" pitchFamily="34" charset="0"/>
              <a:sym typeface="Arial"/>
            </a:endParaRP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2800" b="1" dirty="0">
                <a:solidFill>
                  <a:schemeClr val="lt1"/>
                </a:solidFill>
                <a:latin typeface="Bahnschrift SemiBold" panose="020B0502040204020203" pitchFamily="34" charset="0"/>
                <a:ea typeface="Arial"/>
                <a:cs typeface="Arial"/>
                <a:sym typeface="Arial"/>
              </a:rPr>
              <a:t>As </a:t>
            </a:r>
            <a:r>
              <a:rPr lang="en-US" sz="2800" b="1" dirty="0" err="1">
                <a:solidFill>
                  <a:schemeClr val="lt1"/>
                </a:solidFill>
                <a:latin typeface="Bahnschrift SemiBold" panose="020B0502040204020203" pitchFamily="34" charset="0"/>
                <a:ea typeface="Arial"/>
                <a:cs typeface="Arial"/>
                <a:sym typeface="Arial"/>
              </a:rPr>
              <a:t>LibriStutter</a:t>
            </a:r>
            <a:r>
              <a:rPr lang="en-US" sz="2800" b="1" dirty="0">
                <a:solidFill>
                  <a:schemeClr val="lt1"/>
                </a:solidFill>
                <a:latin typeface="Bahnschrift SemiBold" panose="020B0502040204020203" pitchFamily="34" charset="0"/>
                <a:ea typeface="Arial"/>
                <a:cs typeface="Arial"/>
                <a:sym typeface="Arial"/>
              </a:rPr>
              <a:t> has speech difficulties due to the domain-specific language that is being used.</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2800" b="1" dirty="0">
              <a:solidFill>
                <a:schemeClr val="lt1"/>
              </a:solidFill>
              <a:latin typeface="Bahnschrift SemiBold" panose="020B0502040204020203" pitchFamily="34" charset="0"/>
              <a:ea typeface="Arial"/>
              <a:cs typeface="Arial"/>
              <a:sym typeface="Arial"/>
            </a:endParaRP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2800" b="1" dirty="0" err="1">
                <a:solidFill>
                  <a:schemeClr val="lt1"/>
                </a:solidFill>
                <a:latin typeface="Bahnschrift SemiBold" panose="020B0502040204020203" pitchFamily="34" charset="0"/>
                <a:ea typeface="Arial"/>
                <a:cs typeface="Arial"/>
                <a:sym typeface="Arial"/>
              </a:rPr>
              <a:t>LibriSpeech</a:t>
            </a:r>
            <a:r>
              <a:rPr lang="en-US" sz="2800" b="1" dirty="0">
                <a:solidFill>
                  <a:schemeClr val="lt1"/>
                </a:solidFill>
                <a:latin typeface="Bahnschrift SemiBold" panose="020B0502040204020203" pitchFamily="34" charset="0"/>
                <a:ea typeface="Arial"/>
                <a:cs typeface="Arial"/>
                <a:sym typeface="Arial"/>
              </a:rPr>
              <a:t> is much broader and more general in terms of the vocabulary being used.</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2800" b="1" dirty="0">
              <a:solidFill>
                <a:schemeClr val="lt1"/>
              </a:solidFill>
              <a:latin typeface="Bahnschrift SemiBold" panose="020B0502040204020203" pitchFamily="34" charset="0"/>
              <a:ea typeface="Arial"/>
              <a:cs typeface="Arial"/>
              <a:sym typeface="Arial"/>
            </a:endParaRP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2800" b="1" dirty="0">
                <a:solidFill>
                  <a:schemeClr val="lt1"/>
                </a:solidFill>
                <a:latin typeface="Bahnschrift SemiBold" panose="020B0502040204020203" pitchFamily="34" charset="0"/>
                <a:ea typeface="Arial"/>
                <a:cs typeface="Arial"/>
                <a:sym typeface="Arial"/>
              </a:rPr>
              <a:t>Combining both datasets provides both the extensive vocabulary of </a:t>
            </a:r>
            <a:r>
              <a:rPr lang="en-US" sz="2800" b="1" dirty="0" err="1">
                <a:solidFill>
                  <a:schemeClr val="lt1"/>
                </a:solidFill>
                <a:latin typeface="Bahnschrift SemiBold" panose="020B0502040204020203" pitchFamily="34" charset="0"/>
                <a:ea typeface="Arial"/>
                <a:cs typeface="Arial"/>
                <a:sym typeface="Arial"/>
              </a:rPr>
              <a:t>LibriSpeech</a:t>
            </a:r>
            <a:r>
              <a:rPr lang="en-US" sz="2800" b="1" dirty="0">
                <a:solidFill>
                  <a:schemeClr val="lt1"/>
                </a:solidFill>
                <a:latin typeface="Bahnschrift SemiBold" panose="020B0502040204020203" pitchFamily="34" charset="0"/>
                <a:ea typeface="Arial"/>
                <a:cs typeface="Arial"/>
                <a:sym typeface="Arial"/>
              </a:rPr>
              <a:t> and speech impediments included in </a:t>
            </a:r>
            <a:r>
              <a:rPr lang="en-US" sz="2800" b="1" dirty="0" err="1">
                <a:solidFill>
                  <a:schemeClr val="lt1"/>
                </a:solidFill>
                <a:latin typeface="Bahnschrift SemiBold" panose="020B0502040204020203" pitchFamily="34" charset="0"/>
                <a:ea typeface="Arial"/>
                <a:cs typeface="Arial"/>
                <a:sym typeface="Arial"/>
              </a:rPr>
              <a:t>LibriStutter</a:t>
            </a:r>
            <a:r>
              <a:rPr lang="en-US" sz="2800" b="1" dirty="0">
                <a:solidFill>
                  <a:schemeClr val="lt1"/>
                </a:solidFill>
                <a:latin typeface="Bahnschrift SemiBold" panose="020B0502040204020203" pitchFamily="34" charset="0"/>
                <a:ea typeface="Arial"/>
                <a:cs typeface="Arial"/>
                <a:sym typeface="Arial"/>
              </a:rPr>
              <a:t>.</a:t>
            </a:r>
            <a:endParaRPr lang="en-US" sz="2800" dirty="0">
              <a:latin typeface="Bahnschrift SemiBold" panose="020B0502040204020203" pitchFamily="34" charset="0"/>
            </a:endParaRPr>
          </a:p>
          <a:p>
            <a:pPr marL="0" marR="0" lvl="0" indent="0" algn="l" rtl="0">
              <a:spcBef>
                <a:spcPts val="0"/>
              </a:spcBef>
              <a:spcAft>
                <a:spcPts val="0"/>
              </a:spcAft>
              <a:buNone/>
            </a:pPr>
            <a:endParaRPr lang="en-US" sz="1800" b="1" dirty="0">
              <a:solidFill>
                <a:schemeClr val="lt1"/>
              </a:solidFill>
              <a:latin typeface="Arial"/>
              <a:ea typeface="Arial"/>
              <a:cs typeface="Arial"/>
              <a:sym typeface="Arial"/>
            </a:endParaRPr>
          </a:p>
          <a:p>
            <a:pPr marL="0" marR="0" lvl="0" indent="0" algn="l" rtl="0">
              <a:spcBef>
                <a:spcPts val="0"/>
              </a:spcBef>
              <a:spcAft>
                <a:spcPts val="0"/>
              </a:spcAft>
              <a:buNone/>
            </a:pPr>
            <a:r>
              <a:rPr lang="en-US" sz="1600" b="1" dirty="0">
                <a:solidFill>
                  <a:schemeClr val="lt1"/>
                </a:solidFill>
                <a:latin typeface="Arial"/>
                <a:ea typeface="Arial"/>
                <a:cs typeface="Arial"/>
                <a:sym typeface="Arial"/>
              </a:rPr>
              <a:t>    </a:t>
            </a:r>
            <a:endParaRPr lang="en-US" dirty="0"/>
          </a:p>
          <a:p>
            <a:pPr marL="0" marR="0" lvl="0" indent="0" algn="l" rtl="0">
              <a:spcBef>
                <a:spcPts val="0"/>
              </a:spcBef>
              <a:spcAft>
                <a:spcPts val="0"/>
              </a:spcAft>
              <a:buNone/>
            </a:pPr>
            <a:r>
              <a:rPr lang="en-US" sz="1600" b="1" dirty="0">
                <a:solidFill>
                  <a:schemeClr val="lt1"/>
                </a:solidFill>
                <a:latin typeface="Arial"/>
                <a:ea typeface="Arial"/>
                <a:cs typeface="Arial"/>
                <a:sym typeface="Arial"/>
              </a:rPr>
              <a:t>    </a:t>
            </a:r>
          </a:p>
        </p:txBody>
      </p:sp>
      <p:sp>
        <p:nvSpPr>
          <p:cNvPr id="7" name="TextBox 6">
            <a:extLst>
              <a:ext uri="{FF2B5EF4-FFF2-40B4-BE49-F238E27FC236}">
                <a16:creationId xmlns:a16="http://schemas.microsoft.com/office/drawing/2014/main" id="{4073A3C3-21FB-74EA-B7A9-7A8EE0F83F16}"/>
              </a:ext>
            </a:extLst>
          </p:cNvPr>
          <p:cNvSpPr txBox="1"/>
          <p:nvPr/>
        </p:nvSpPr>
        <p:spPr>
          <a:xfrm>
            <a:off x="0" y="-337"/>
            <a:ext cx="12191999" cy="923330"/>
          </a:xfrm>
          <a:prstGeom prst="rect">
            <a:avLst/>
          </a:prstGeom>
          <a:noFill/>
        </p:spPr>
        <p:txBody>
          <a:bodyPr wrap="square">
            <a:spAutoFit/>
          </a:bodyPr>
          <a:lstStyle/>
          <a:p>
            <a:pPr algn="ctr"/>
            <a:r>
              <a:rPr lang="en-US" sz="5400" b="1" spc="1000" dirty="0">
                <a:solidFill>
                  <a:schemeClr val="accent3">
                    <a:lumMod val="60000"/>
                    <a:lumOff val="40000"/>
                  </a:schemeClr>
                </a:solidFill>
                <a:latin typeface="Bahnschrift SemiBold" panose="020B0502040204020203" pitchFamily="34" charset="0"/>
              </a:rPr>
              <a:t>Analysis &amp; Comments</a:t>
            </a:r>
            <a:endParaRPr lang="en-US" sz="4000" b="1" spc="1000" dirty="0">
              <a:solidFill>
                <a:schemeClr val="accent3">
                  <a:lumMod val="60000"/>
                  <a:lumOff val="40000"/>
                </a:schemeClr>
              </a:solidFill>
              <a:latin typeface="Bahnschrift SemiBold" panose="020B0502040204020203" pitchFamily="34" charset="0"/>
            </a:endParaRPr>
          </a:p>
        </p:txBody>
      </p:sp>
      <p:sp>
        <p:nvSpPr>
          <p:cNvPr id="11" name="Slide Number Placeholder 10">
            <a:extLst>
              <a:ext uri="{FF2B5EF4-FFF2-40B4-BE49-F238E27FC236}">
                <a16:creationId xmlns:a16="http://schemas.microsoft.com/office/drawing/2014/main" id="{5279E8F5-BC55-FC54-8595-30661970453E}"/>
              </a:ext>
            </a:extLst>
          </p:cNvPr>
          <p:cNvSpPr>
            <a:spLocks noGrp="1"/>
          </p:cNvSpPr>
          <p:nvPr>
            <p:ph type="sldNum" sz="quarter" idx="12"/>
          </p:nvPr>
        </p:nvSpPr>
        <p:spPr/>
        <p:txBody>
          <a:bodyPr/>
          <a:lstStyle/>
          <a:p>
            <a:fld id="{C9F38AC5-47C7-4006-A77D-A1B46F51FADA}" type="slidenum">
              <a:rPr lang="en-IN" smtClean="0"/>
              <a:pPr/>
              <a:t>41</a:t>
            </a:fld>
            <a:endParaRPr lang="en-IN" dirty="0"/>
          </a:p>
        </p:txBody>
      </p:sp>
    </p:spTree>
    <p:extLst>
      <p:ext uri="{BB962C8B-B14F-4D97-AF65-F5344CB8AC3E}">
        <p14:creationId xmlns:p14="http://schemas.microsoft.com/office/powerpoint/2010/main" val="2845990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a:bodyPr>
          <a:lstStyle/>
          <a:p>
            <a:r>
              <a:rPr lang="en-US" sz="8000" spc="1000" dirty="0">
                <a:solidFill>
                  <a:schemeClr val="accent3">
                    <a:lumMod val="60000"/>
                    <a:lumOff val="40000"/>
                  </a:schemeClr>
                </a:solidFill>
                <a:latin typeface="Agency FB" panose="020B0503020202020204" pitchFamily="34" charset="0"/>
              </a:rPr>
              <a:t>DEMO</a:t>
            </a:r>
            <a:endParaRPr lang="en-US" spc="1000" dirty="0">
              <a:solidFill>
                <a:schemeClr val="accent3">
                  <a:lumMod val="60000"/>
                  <a:lumOff val="40000"/>
                </a:schemeClr>
              </a:solidFill>
              <a:latin typeface="Agency FB" panose="020B0503020202020204" pitchFamily="34" charset="0"/>
            </a:endParaRP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42</a:t>
            </a:fld>
            <a:endParaRPr lang="en-US" dirty="0"/>
          </a:p>
        </p:txBody>
      </p:sp>
    </p:spTree>
    <p:extLst>
      <p:ext uri="{BB962C8B-B14F-4D97-AF65-F5344CB8AC3E}">
        <p14:creationId xmlns:p14="http://schemas.microsoft.com/office/powerpoint/2010/main" val="4548004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FAFB5A4-FA76-12DC-B9A2-D2D1A9467CB7}"/>
              </a:ext>
            </a:extLst>
          </p:cNvPr>
          <p:cNvSpPr>
            <a:spLocks noGrp="1"/>
          </p:cNvSpPr>
          <p:nvPr>
            <p:ph type="sldNum" sz="quarter" idx="12"/>
          </p:nvPr>
        </p:nvSpPr>
        <p:spPr/>
        <p:txBody>
          <a:bodyPr/>
          <a:lstStyle/>
          <a:p>
            <a:fld id="{C9F38AC5-47C7-4006-A77D-A1B46F51FADA}" type="slidenum">
              <a:rPr lang="en-IN" smtClean="0"/>
              <a:pPr/>
              <a:t>43</a:t>
            </a:fld>
            <a:endParaRPr lang="en-IN" dirty="0"/>
          </a:p>
        </p:txBody>
      </p:sp>
      <p:pic>
        <p:nvPicPr>
          <p:cNvPr id="2" name="WhatsApp Video 2024-07-01 at 19.38.54_d60694d9">
            <a:hlinkClick r:id="" action="ppaction://media"/>
            <a:extLst>
              <a:ext uri="{FF2B5EF4-FFF2-40B4-BE49-F238E27FC236}">
                <a16:creationId xmlns:a16="http://schemas.microsoft.com/office/drawing/2014/main" id="{E459FA9E-6471-76AC-6F89-09DAF69D43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36259" y="0"/>
            <a:ext cx="4925960" cy="6858000"/>
          </a:xfrm>
          <a:prstGeom prst="rect">
            <a:avLst/>
          </a:prstGeom>
        </p:spPr>
      </p:pic>
      <p:sp>
        <p:nvSpPr>
          <p:cNvPr id="3" name="Rectangle 2">
            <a:extLst>
              <a:ext uri="{FF2B5EF4-FFF2-40B4-BE49-F238E27FC236}">
                <a16:creationId xmlns:a16="http://schemas.microsoft.com/office/drawing/2014/main" id="{E6881BF6-C0A4-A3F8-65AA-4A5AE033FA9A}"/>
              </a:ext>
            </a:extLst>
          </p:cNvPr>
          <p:cNvSpPr/>
          <p:nvPr/>
        </p:nvSpPr>
        <p:spPr>
          <a:xfrm>
            <a:off x="3736259" y="1450873"/>
            <a:ext cx="4925960" cy="865239"/>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129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276" fill="hold"/>
                                        <p:tgtEl>
                                          <p:spTgt spid="2"/>
                                        </p:tgtEl>
                                      </p:cBhvr>
                                    </p:cmd>
                                  </p:childTnLst>
                                </p:cTn>
                              </p:par>
                              <p:par>
                                <p:cTn id="7" presetID="1" presetClass="entr" presetSubtype="0" fill="hold" grpId="0" nodeType="withEffect">
                                  <p:stCondLst>
                                    <p:cond delay="126000"/>
                                  </p:stCondLst>
                                  <p:childTnLst>
                                    <p:set>
                                      <p:cBhvr>
                                        <p:cTn id="8" dur="1" fill="hold">
                                          <p:stCondLst>
                                            <p:cond delay="9"/>
                                          </p:stCondLst>
                                        </p:cTn>
                                        <p:tgtEl>
                                          <p:spTgt spid="3"/>
                                        </p:tgtEl>
                                        <p:attrNameLst>
                                          <p:attrName>style.visibility</p:attrName>
                                        </p:attrNameLst>
                                      </p:cBhvr>
                                      <p:to>
                                        <p:strVal val="visible"/>
                                      </p:to>
                                    </p:set>
                                  </p:childTnLst>
                                </p:cTn>
                              </p:par>
                              <p:par>
                                <p:cTn id="9" presetID="1" presetClass="exit" presetSubtype="0" fill="hold" grpId="1" nodeType="withEffect">
                                  <p:stCondLst>
                                    <p:cond delay="13000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2"/>
                </p:tgtEl>
              </p:cMediaNode>
            </p:video>
          </p:childTnLst>
        </p:cTn>
      </p:par>
    </p:tnLst>
    <p:bldLst>
      <p:bldP spid="3" grpId="0" animBg="1"/>
      <p:bldP spid="3"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a:bodyPr>
          <a:lstStyle/>
          <a:p>
            <a:r>
              <a:rPr lang="en-US" sz="8000" spc="1000" dirty="0">
                <a:solidFill>
                  <a:schemeClr val="accent3">
                    <a:lumMod val="60000"/>
                    <a:lumOff val="40000"/>
                  </a:schemeClr>
                </a:solidFill>
                <a:latin typeface="Agency FB" panose="020B0503020202020204" pitchFamily="34" charset="0"/>
              </a:rPr>
              <a:t>CONCLUSION</a:t>
            </a:r>
            <a:endParaRPr lang="en-US" spc="1000" dirty="0">
              <a:solidFill>
                <a:schemeClr val="accent3">
                  <a:lumMod val="60000"/>
                  <a:lumOff val="40000"/>
                </a:schemeClr>
              </a:solidFill>
              <a:latin typeface="Agency FB" panose="020B0503020202020204" pitchFamily="34" charset="0"/>
            </a:endParaRP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44</a:t>
            </a:fld>
            <a:endParaRPr lang="en-US" dirty="0"/>
          </a:p>
        </p:txBody>
      </p:sp>
    </p:spTree>
    <p:extLst>
      <p:ext uri="{BB962C8B-B14F-4D97-AF65-F5344CB8AC3E}">
        <p14:creationId xmlns:p14="http://schemas.microsoft.com/office/powerpoint/2010/main" val="2267021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73A3C3-21FB-74EA-B7A9-7A8EE0F83F16}"/>
              </a:ext>
            </a:extLst>
          </p:cNvPr>
          <p:cNvSpPr txBox="1"/>
          <p:nvPr/>
        </p:nvSpPr>
        <p:spPr>
          <a:xfrm>
            <a:off x="2009775" y="9183"/>
            <a:ext cx="8229600" cy="923330"/>
          </a:xfrm>
          <a:prstGeom prst="rect">
            <a:avLst/>
          </a:prstGeom>
          <a:noFill/>
        </p:spPr>
        <p:txBody>
          <a:bodyPr wrap="square">
            <a:spAutoFit/>
          </a:bodyPr>
          <a:lstStyle/>
          <a:p>
            <a:pPr algn="ctr"/>
            <a:r>
              <a:rPr lang="en-US" sz="5400" b="1" spc="1000" dirty="0">
                <a:solidFill>
                  <a:schemeClr val="accent3">
                    <a:lumMod val="60000"/>
                    <a:lumOff val="40000"/>
                  </a:schemeClr>
                </a:solidFill>
                <a:latin typeface="Bahnschrift SemiBold" panose="020B0502040204020203" pitchFamily="34" charset="0"/>
              </a:rPr>
              <a:t>Conclusion</a:t>
            </a:r>
            <a:endParaRPr lang="en-US" sz="4000" b="1" spc="1000" dirty="0">
              <a:solidFill>
                <a:schemeClr val="accent3">
                  <a:lumMod val="60000"/>
                  <a:lumOff val="40000"/>
                </a:schemeClr>
              </a:solidFill>
              <a:latin typeface="Bahnschrift SemiBold" panose="020B0502040204020203" pitchFamily="34" charset="0"/>
            </a:endParaRPr>
          </a:p>
        </p:txBody>
      </p:sp>
      <p:sp>
        <p:nvSpPr>
          <p:cNvPr id="11" name="Slide Number Placeholder 10">
            <a:extLst>
              <a:ext uri="{FF2B5EF4-FFF2-40B4-BE49-F238E27FC236}">
                <a16:creationId xmlns:a16="http://schemas.microsoft.com/office/drawing/2014/main" id="{BFAFB5A4-FA76-12DC-B9A2-D2D1A9467CB7}"/>
              </a:ext>
            </a:extLst>
          </p:cNvPr>
          <p:cNvSpPr>
            <a:spLocks noGrp="1"/>
          </p:cNvSpPr>
          <p:nvPr>
            <p:ph type="sldNum" sz="quarter" idx="12"/>
          </p:nvPr>
        </p:nvSpPr>
        <p:spPr/>
        <p:txBody>
          <a:bodyPr/>
          <a:lstStyle/>
          <a:p>
            <a:fld id="{C9F38AC5-47C7-4006-A77D-A1B46F51FADA}" type="slidenum">
              <a:rPr lang="en-IN" smtClean="0"/>
              <a:pPr/>
              <a:t>45</a:t>
            </a:fld>
            <a:endParaRPr lang="en-IN" dirty="0"/>
          </a:p>
        </p:txBody>
      </p:sp>
      <p:sp>
        <p:nvSpPr>
          <p:cNvPr id="2" name="TextBox 1">
            <a:extLst>
              <a:ext uri="{FF2B5EF4-FFF2-40B4-BE49-F238E27FC236}">
                <a16:creationId xmlns:a16="http://schemas.microsoft.com/office/drawing/2014/main" id="{1931C6A0-C899-5F49-4E63-1A6BCBC46AD4}"/>
              </a:ext>
            </a:extLst>
          </p:cNvPr>
          <p:cNvSpPr txBox="1"/>
          <p:nvPr/>
        </p:nvSpPr>
        <p:spPr>
          <a:xfrm>
            <a:off x="990229" y="1154951"/>
            <a:ext cx="10211541" cy="5693866"/>
          </a:xfrm>
          <a:prstGeom prst="rect">
            <a:avLst/>
          </a:prstGeom>
          <a:noFill/>
        </p:spPr>
        <p:txBody>
          <a:bodyPr wrap="square">
            <a:spAutoFit/>
          </a:bodyPr>
          <a:lstStyle/>
          <a:p>
            <a:pPr marL="457200" indent="-457200">
              <a:buClr>
                <a:schemeClr val="accent3">
                  <a:lumMod val="60000"/>
                  <a:lumOff val="40000"/>
                </a:schemeClr>
              </a:buClr>
              <a:buFont typeface="Wingdings" panose="05000000000000000000" pitchFamily="2" charset="2"/>
              <a:buChar char="q"/>
            </a:pPr>
            <a:r>
              <a:rPr lang="en-US" sz="2800" b="1" dirty="0" err="1">
                <a:solidFill>
                  <a:schemeClr val="lt1"/>
                </a:solidFill>
                <a:latin typeface="Bahnschrift SemiBold" panose="020B0502040204020203" pitchFamily="34" charset="0"/>
                <a:ea typeface="Arial"/>
                <a:cs typeface="Arial"/>
                <a:sym typeface="Arial"/>
              </a:rPr>
              <a:t>SpeCor</a:t>
            </a:r>
            <a:r>
              <a:rPr lang="en-US" sz="2800" b="1" dirty="0">
                <a:solidFill>
                  <a:schemeClr val="lt1"/>
                </a:solidFill>
                <a:latin typeface="Bahnschrift SemiBold" panose="020B0502040204020203" pitchFamily="34" charset="0"/>
                <a:ea typeface="Arial"/>
                <a:cs typeface="Arial"/>
                <a:sym typeface="Arial"/>
              </a:rPr>
              <a:t> aims to improve communication by providing accurate transcriptions, increasing accessibility for individuals with hearing or speech impairments.</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2800" b="1" dirty="0">
              <a:solidFill>
                <a:schemeClr val="lt1"/>
              </a:solidFill>
              <a:latin typeface="Bahnschrift SemiBold" panose="020B0502040204020203" pitchFamily="34" charset="0"/>
              <a:ea typeface="Arial"/>
              <a:cs typeface="Arial"/>
              <a:sym typeface="Arial"/>
            </a:endParaRP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2800" b="1" dirty="0">
                <a:solidFill>
                  <a:schemeClr val="lt1"/>
                </a:solidFill>
                <a:latin typeface="Bahnschrift SemiBold" panose="020B0502040204020203" pitchFamily="34" charset="0"/>
                <a:ea typeface="Arial"/>
                <a:cs typeface="Arial"/>
                <a:sym typeface="Arial"/>
              </a:rPr>
              <a:t>The system addresses the critical challenges of accurately transcribing speech impediments which is essential for making ASR technology more reliable and inclusive.</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2800" b="1" dirty="0">
              <a:solidFill>
                <a:schemeClr val="lt1"/>
              </a:solidFill>
              <a:latin typeface="Bahnschrift SemiBold" panose="020B0502040204020203" pitchFamily="34" charset="0"/>
              <a:ea typeface="Arial"/>
              <a:cs typeface="Arial"/>
              <a:sym typeface="Arial"/>
            </a:endParaRPr>
          </a:p>
          <a:p>
            <a:pPr marL="457200" indent="-457200">
              <a:buClr>
                <a:schemeClr val="accent3">
                  <a:lumMod val="60000"/>
                  <a:lumOff val="40000"/>
                </a:schemeClr>
              </a:buClr>
              <a:buFont typeface="Wingdings" panose="05000000000000000000" pitchFamily="2" charset="2"/>
              <a:buChar char="q"/>
            </a:pPr>
            <a:r>
              <a:rPr lang="en-US" sz="2800" b="1" dirty="0">
                <a:solidFill>
                  <a:schemeClr val="lt1"/>
                </a:solidFill>
                <a:latin typeface="Bahnschrift SemiBold" panose="020B0502040204020203" pitchFamily="34" charset="0"/>
                <a:ea typeface="Arial"/>
                <a:cs typeface="Arial"/>
                <a:sym typeface="Arial"/>
              </a:rPr>
              <a:t>The system integrates advanced deep learning algorithms trained on diverse datasets, enabling it to recognize and correct errors associated with speech impediments and accents.</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2800" b="1" dirty="0">
              <a:solidFill>
                <a:schemeClr val="lt1"/>
              </a:solidFill>
              <a:latin typeface="Bahnschrift SemiBold" panose="020B0502040204020203" pitchFamily="34" charset="0"/>
              <a:ea typeface="Arial"/>
              <a:cs typeface="Arial"/>
              <a:sym typeface="Arial"/>
            </a:endParaRPr>
          </a:p>
        </p:txBody>
      </p:sp>
    </p:spTree>
    <p:extLst>
      <p:ext uri="{BB962C8B-B14F-4D97-AF65-F5344CB8AC3E}">
        <p14:creationId xmlns:p14="http://schemas.microsoft.com/office/powerpoint/2010/main" val="9102111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a:bodyPr>
          <a:lstStyle/>
          <a:p>
            <a:r>
              <a:rPr lang="en-US" sz="8000" spc="1000" dirty="0">
                <a:solidFill>
                  <a:schemeClr val="accent3">
                    <a:lumMod val="60000"/>
                    <a:lumOff val="40000"/>
                  </a:schemeClr>
                </a:solidFill>
                <a:latin typeface="Agency FB" panose="020B0503020202020204" pitchFamily="34" charset="0"/>
              </a:rPr>
              <a:t>FUTURE WORK</a:t>
            </a:r>
            <a:endParaRPr lang="en-US" spc="1000" dirty="0">
              <a:solidFill>
                <a:schemeClr val="accent3">
                  <a:lumMod val="60000"/>
                  <a:lumOff val="40000"/>
                </a:schemeClr>
              </a:solidFill>
              <a:latin typeface="Agency FB" panose="020B0503020202020204" pitchFamily="34" charset="0"/>
            </a:endParaRP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46</a:t>
            </a:fld>
            <a:endParaRPr lang="en-US" dirty="0"/>
          </a:p>
        </p:txBody>
      </p:sp>
    </p:spTree>
    <p:extLst>
      <p:ext uri="{BB962C8B-B14F-4D97-AF65-F5344CB8AC3E}">
        <p14:creationId xmlns:p14="http://schemas.microsoft.com/office/powerpoint/2010/main" val="41506268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73A3C3-21FB-74EA-B7A9-7A8EE0F83F16}"/>
              </a:ext>
            </a:extLst>
          </p:cNvPr>
          <p:cNvSpPr txBox="1"/>
          <p:nvPr/>
        </p:nvSpPr>
        <p:spPr>
          <a:xfrm>
            <a:off x="2009775" y="9183"/>
            <a:ext cx="8229600" cy="923330"/>
          </a:xfrm>
          <a:prstGeom prst="rect">
            <a:avLst/>
          </a:prstGeom>
          <a:noFill/>
        </p:spPr>
        <p:txBody>
          <a:bodyPr wrap="square">
            <a:spAutoFit/>
          </a:bodyPr>
          <a:lstStyle/>
          <a:p>
            <a:pPr algn="ctr"/>
            <a:r>
              <a:rPr lang="en-US" sz="5400" b="1" spc="1000" dirty="0">
                <a:solidFill>
                  <a:schemeClr val="accent3">
                    <a:lumMod val="60000"/>
                    <a:lumOff val="40000"/>
                  </a:schemeClr>
                </a:solidFill>
                <a:latin typeface="Bahnschrift SemiBold" panose="020B0502040204020203" pitchFamily="34" charset="0"/>
              </a:rPr>
              <a:t>Future Work</a:t>
            </a:r>
            <a:endParaRPr lang="en-US" sz="4000" b="1" spc="1000" dirty="0">
              <a:solidFill>
                <a:schemeClr val="accent3">
                  <a:lumMod val="60000"/>
                  <a:lumOff val="40000"/>
                </a:schemeClr>
              </a:solidFill>
              <a:latin typeface="Bahnschrift SemiBold" panose="020B0502040204020203" pitchFamily="34" charset="0"/>
            </a:endParaRPr>
          </a:p>
        </p:txBody>
      </p:sp>
      <p:sp>
        <p:nvSpPr>
          <p:cNvPr id="11" name="Slide Number Placeholder 10">
            <a:extLst>
              <a:ext uri="{FF2B5EF4-FFF2-40B4-BE49-F238E27FC236}">
                <a16:creationId xmlns:a16="http://schemas.microsoft.com/office/drawing/2014/main" id="{BFAFB5A4-FA76-12DC-B9A2-D2D1A9467CB7}"/>
              </a:ext>
            </a:extLst>
          </p:cNvPr>
          <p:cNvSpPr>
            <a:spLocks noGrp="1"/>
          </p:cNvSpPr>
          <p:nvPr>
            <p:ph type="sldNum" sz="quarter" idx="12"/>
          </p:nvPr>
        </p:nvSpPr>
        <p:spPr/>
        <p:txBody>
          <a:bodyPr/>
          <a:lstStyle/>
          <a:p>
            <a:fld id="{C9F38AC5-47C7-4006-A77D-A1B46F51FADA}" type="slidenum">
              <a:rPr lang="en-IN" smtClean="0"/>
              <a:pPr/>
              <a:t>47</a:t>
            </a:fld>
            <a:endParaRPr lang="en-IN" dirty="0"/>
          </a:p>
        </p:txBody>
      </p:sp>
      <p:sp>
        <p:nvSpPr>
          <p:cNvPr id="2" name="TextBox 1">
            <a:extLst>
              <a:ext uri="{FF2B5EF4-FFF2-40B4-BE49-F238E27FC236}">
                <a16:creationId xmlns:a16="http://schemas.microsoft.com/office/drawing/2014/main" id="{E16A0E2B-7D56-FD77-007B-1FB6E94421CC}"/>
              </a:ext>
            </a:extLst>
          </p:cNvPr>
          <p:cNvSpPr txBox="1"/>
          <p:nvPr/>
        </p:nvSpPr>
        <p:spPr>
          <a:xfrm>
            <a:off x="990229" y="1626322"/>
            <a:ext cx="10211541" cy="4524315"/>
          </a:xfrm>
          <a:prstGeom prst="rect">
            <a:avLst/>
          </a:prstGeom>
          <a:noFill/>
        </p:spPr>
        <p:txBody>
          <a:bodyPr wrap="square">
            <a:spAutoFit/>
          </a:bodyPr>
          <a:lstStyle/>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3200" b="1" dirty="0">
                <a:solidFill>
                  <a:schemeClr val="lt1"/>
                </a:solidFill>
                <a:latin typeface="Bahnschrift SemiBold" panose="020B0502040204020203" pitchFamily="34" charset="0"/>
                <a:ea typeface="Arial"/>
                <a:cs typeface="Arial"/>
                <a:sym typeface="Arial"/>
              </a:rPr>
              <a:t>Text-to-speech feature using the sender’s voice through the development of a zero-shot speech synthesis model.</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3200" b="1" dirty="0">
              <a:solidFill>
                <a:schemeClr val="lt1"/>
              </a:solidFill>
              <a:latin typeface="Bahnschrift SemiBold" panose="020B0502040204020203" pitchFamily="34" charset="0"/>
              <a:ea typeface="Arial"/>
              <a:cs typeface="Arial"/>
              <a:sym typeface="Arial"/>
            </a:endParaRP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3200" b="1" dirty="0">
                <a:solidFill>
                  <a:schemeClr val="lt1"/>
                </a:solidFill>
                <a:latin typeface="Bahnschrift SemiBold" panose="020B0502040204020203" pitchFamily="34" charset="0"/>
                <a:ea typeface="Arial"/>
                <a:cs typeface="Arial"/>
                <a:sym typeface="Arial"/>
              </a:rPr>
              <a:t>Train on more datasets containing a variety of speech impediments to be more inclusive.</a:t>
            </a: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endParaRPr lang="en-US" sz="3200" b="1" dirty="0">
              <a:solidFill>
                <a:schemeClr val="lt1"/>
              </a:solidFill>
              <a:latin typeface="Bahnschrift SemiBold" panose="020B0502040204020203" pitchFamily="34" charset="0"/>
              <a:ea typeface="Arial"/>
              <a:cs typeface="Arial"/>
              <a:sym typeface="Arial"/>
            </a:endParaRPr>
          </a:p>
          <a:p>
            <a:pPr marL="457200" marR="0" lvl="0" indent="-457200" algn="l" rtl="0">
              <a:spcBef>
                <a:spcPts val="0"/>
              </a:spcBef>
              <a:spcAft>
                <a:spcPts val="0"/>
              </a:spcAft>
              <a:buClr>
                <a:schemeClr val="accent3">
                  <a:lumMod val="60000"/>
                  <a:lumOff val="40000"/>
                </a:schemeClr>
              </a:buClr>
              <a:buFont typeface="Wingdings" panose="05000000000000000000" pitchFamily="2" charset="2"/>
              <a:buChar char="q"/>
            </a:pPr>
            <a:r>
              <a:rPr lang="en-US" sz="3200" b="1" dirty="0">
                <a:solidFill>
                  <a:schemeClr val="lt1"/>
                </a:solidFill>
                <a:latin typeface="Bahnschrift SemiBold" panose="020B0502040204020203" pitchFamily="34" charset="0"/>
                <a:ea typeface="Arial"/>
                <a:cs typeface="Arial"/>
                <a:sym typeface="Arial"/>
              </a:rPr>
              <a:t>Train using more powerful resources.</a:t>
            </a:r>
          </a:p>
          <a:p>
            <a:pPr marR="0" lvl="0" algn="l" rtl="0">
              <a:spcBef>
                <a:spcPts val="0"/>
              </a:spcBef>
              <a:spcAft>
                <a:spcPts val="0"/>
              </a:spcAft>
              <a:buClr>
                <a:srgbClr val="00F000"/>
              </a:buClr>
            </a:pPr>
            <a:endParaRPr lang="en-US" sz="3200" b="1" dirty="0">
              <a:solidFill>
                <a:schemeClr val="lt1"/>
              </a:solidFill>
              <a:latin typeface="Bahnschrift SemiBold" panose="020B0502040204020203" pitchFamily="34" charset="0"/>
              <a:ea typeface="Arial"/>
              <a:cs typeface="Arial"/>
              <a:sym typeface="Arial"/>
            </a:endParaRPr>
          </a:p>
        </p:txBody>
      </p:sp>
    </p:spTree>
    <p:extLst>
      <p:ext uri="{BB962C8B-B14F-4D97-AF65-F5344CB8AC3E}">
        <p14:creationId xmlns:p14="http://schemas.microsoft.com/office/powerpoint/2010/main" val="240794332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a:bodyPr>
          <a:lstStyle/>
          <a:p>
            <a:r>
              <a:rPr lang="en-US" sz="8000" spc="1000" dirty="0">
                <a:solidFill>
                  <a:schemeClr val="accent3">
                    <a:lumMod val="60000"/>
                    <a:lumOff val="40000"/>
                  </a:schemeClr>
                </a:solidFill>
                <a:latin typeface="Agency FB" panose="020B0503020202020204" pitchFamily="34" charset="0"/>
              </a:rPr>
              <a:t>REFERENCES</a:t>
            </a:r>
            <a:endParaRPr lang="en-US" spc="1000" dirty="0">
              <a:solidFill>
                <a:schemeClr val="accent3">
                  <a:lumMod val="60000"/>
                  <a:lumOff val="40000"/>
                </a:schemeClr>
              </a:solidFill>
              <a:latin typeface="Agency FB" panose="020B0503020202020204" pitchFamily="34" charset="0"/>
            </a:endParaRP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48</a:t>
            </a:fld>
            <a:endParaRPr lang="en-US" dirty="0"/>
          </a:p>
        </p:txBody>
      </p:sp>
    </p:spTree>
    <p:extLst>
      <p:ext uri="{BB962C8B-B14F-4D97-AF65-F5344CB8AC3E}">
        <p14:creationId xmlns:p14="http://schemas.microsoft.com/office/powerpoint/2010/main" val="26443687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73A3C3-21FB-74EA-B7A9-7A8EE0F83F16}"/>
              </a:ext>
            </a:extLst>
          </p:cNvPr>
          <p:cNvSpPr txBox="1"/>
          <p:nvPr/>
        </p:nvSpPr>
        <p:spPr>
          <a:xfrm>
            <a:off x="2618173" y="-33868"/>
            <a:ext cx="6955654"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References</a:t>
            </a:r>
            <a:endParaRPr lang="en-US" sz="5400" b="1" spc="1000" dirty="0">
              <a:solidFill>
                <a:schemeClr val="accent3">
                  <a:lumMod val="60000"/>
                  <a:lumOff val="40000"/>
                </a:schemeClr>
              </a:solidFill>
              <a:latin typeface="Bahnschrift SemiBold" panose="020B0502040204020203" pitchFamily="34" charset="0"/>
            </a:endParaRPr>
          </a:p>
        </p:txBody>
      </p:sp>
      <p:sp>
        <p:nvSpPr>
          <p:cNvPr id="2" name="TextBox 1">
            <a:extLst>
              <a:ext uri="{FF2B5EF4-FFF2-40B4-BE49-F238E27FC236}">
                <a16:creationId xmlns:a16="http://schemas.microsoft.com/office/drawing/2014/main" id="{E1BA32D8-1D74-47A5-B708-83ACF9780ED4}"/>
              </a:ext>
            </a:extLst>
          </p:cNvPr>
          <p:cNvSpPr txBox="1"/>
          <p:nvPr/>
        </p:nvSpPr>
        <p:spPr>
          <a:xfrm>
            <a:off x="494772" y="1095706"/>
            <a:ext cx="10410295" cy="5078313"/>
          </a:xfrm>
          <a:prstGeom prst="rect">
            <a:avLst/>
          </a:prstGeom>
          <a:noFill/>
        </p:spPr>
        <p:txBody>
          <a:bodyPr wrap="square" rtlCol="0">
            <a:spAutoFit/>
          </a:bodyPr>
          <a:lstStyle/>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[1] Z. Yao, L. Guo, X. Yang, W. Kang, F.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Kuang</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Y. Yang, Z. Jin, L. Lin, and D. Povey. “ZIPFORMER: A FASTER AND BETTER ENCODER FOR AUTOMATIC SPEECH RECOGNITION,”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2"/>
              </a:rPr>
              <a:t>https://arxiv.org/abs/2310.11230</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(2023).</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[2] D. Prabhu, P. Jyothi, S. Ganapathy, and V. Unni. “Accented Speech Recognition With Accent-specific Codebooks,”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3"/>
              </a:rPr>
              <a:t>https://arxiv.org/abs/2310.15970v3</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(2023).</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[3] H. O. Toyin, A.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Djanibekov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 Kulkarni, H.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Aldarmaki</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ArTST</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Arabic Text and Speech Transformer,”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4"/>
              </a:rPr>
              <a:t>https://arxiv.org/abs/2310.16621v1</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(2023).</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[4] C. Wang, Y. Tang, X. Ma, A. Wu, S.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Popuri</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D.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Okhonko</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and J. Pino.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fairseq</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S2T: Fast Speech-to-Text Modeling with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fairseq</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5"/>
              </a:rPr>
              <a:t>https://arxiv.org/abs/2010.05171</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(2022).</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[5] J. Ao, R. Wang, L. Zhou, C. Wang, S. Ren, Y. Wu, S. Liu, T. Ko, Q. Li, Y. Zhang, Z. Wei, Y. Qian, J. Li, and F. Wei. “SpeechT5: Unified-Modal Encoder-Decoder Pre-Training for Spoken Language Processing,”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6"/>
              </a:rPr>
              <a:t>https://arxiv.org/abs/2110.07205</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(2021).</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[6] Y.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Leng</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X. Tan, W. Liu, K. Song, R. Wang, X.-Y. Li, T. Qin, E. Lin, And T.-Y. Liu.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SoftCorrect</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Error Correction with Soft Detection for Automatic Speech Recognition,”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7"/>
              </a:rPr>
              <a:t>https://arxiv.org/abs/2212.01039</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(2022).</a:t>
            </a:r>
          </a:p>
        </p:txBody>
      </p:sp>
      <p:sp>
        <p:nvSpPr>
          <p:cNvPr id="11" name="Slide Number Placeholder 10">
            <a:extLst>
              <a:ext uri="{FF2B5EF4-FFF2-40B4-BE49-F238E27FC236}">
                <a16:creationId xmlns:a16="http://schemas.microsoft.com/office/drawing/2014/main" id="{667FA135-E5D6-1160-BB8F-2158B7C58894}"/>
              </a:ext>
            </a:extLst>
          </p:cNvPr>
          <p:cNvSpPr>
            <a:spLocks noGrp="1"/>
          </p:cNvSpPr>
          <p:nvPr>
            <p:ph type="sldNum" sz="quarter" idx="12"/>
          </p:nvPr>
        </p:nvSpPr>
        <p:spPr/>
        <p:txBody>
          <a:bodyPr/>
          <a:lstStyle/>
          <a:p>
            <a:fld id="{C9F38AC5-47C7-4006-A77D-A1B46F51FADA}" type="slidenum">
              <a:rPr lang="en-IN" smtClean="0">
                <a:latin typeface="Digital-7" panose="02000000000000000000" pitchFamily="2" charset="0"/>
              </a:rPr>
              <a:pPr/>
              <a:t>49</a:t>
            </a:fld>
            <a:endParaRPr lang="en-IN" dirty="0">
              <a:latin typeface="Digital-7" panose="02000000000000000000" pitchFamily="2" charset="0"/>
            </a:endParaRPr>
          </a:p>
        </p:txBody>
      </p:sp>
    </p:spTree>
    <p:extLst>
      <p:ext uri="{BB962C8B-B14F-4D97-AF65-F5344CB8AC3E}">
        <p14:creationId xmlns:p14="http://schemas.microsoft.com/office/powerpoint/2010/main" val="24528044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A57990-78B4-4176-7B04-1BC2C5F5D013}"/>
              </a:ext>
            </a:extLst>
          </p:cNvPr>
          <p:cNvSpPr txBox="1"/>
          <p:nvPr/>
        </p:nvSpPr>
        <p:spPr>
          <a:xfrm>
            <a:off x="603961" y="-5163"/>
            <a:ext cx="10984077" cy="923330"/>
          </a:xfrm>
          <a:prstGeom prst="rect">
            <a:avLst/>
          </a:prstGeom>
          <a:noFill/>
        </p:spPr>
        <p:txBody>
          <a:bodyPr wrap="square" rtlCol="0">
            <a:spAutoFit/>
            <a:scene3d>
              <a:camera prst="orthographicFront"/>
              <a:lightRig rig="threePt" dir="t"/>
            </a:scene3d>
            <a:sp3d prstMaterial="powder"/>
          </a:bodyPr>
          <a:lstStyle/>
          <a:p>
            <a:pPr algn="ctr"/>
            <a:r>
              <a:rPr lang="en-US" sz="5400" b="1" spc="1000" dirty="0" err="1">
                <a:solidFill>
                  <a:schemeClr val="accent3">
                    <a:lumMod val="60000"/>
                    <a:lumOff val="40000"/>
                  </a:schemeClr>
                </a:solidFill>
                <a:latin typeface="Bahnschrift SemiBold" panose="020B0502040204020203" pitchFamily="34" charset="0"/>
              </a:rPr>
              <a:t>SpeCor</a:t>
            </a:r>
            <a:endParaRPr lang="en-US" sz="5400" b="1" spc="1000" dirty="0">
              <a:solidFill>
                <a:schemeClr val="accent3">
                  <a:lumMod val="60000"/>
                  <a:lumOff val="40000"/>
                </a:schemeClr>
              </a:solidFill>
              <a:latin typeface="Bahnschrift SemiBold" panose="020B0502040204020203" pitchFamily="34" charset="0"/>
            </a:endParaRPr>
          </a:p>
        </p:txBody>
      </p:sp>
      <p:sp>
        <p:nvSpPr>
          <p:cNvPr id="9" name="TextBox 8">
            <a:extLst>
              <a:ext uri="{FF2B5EF4-FFF2-40B4-BE49-F238E27FC236}">
                <a16:creationId xmlns:a16="http://schemas.microsoft.com/office/drawing/2014/main" id="{A45891DE-283E-30D6-725D-A5C114359B26}"/>
              </a:ext>
            </a:extLst>
          </p:cNvPr>
          <p:cNvSpPr txBox="1"/>
          <p:nvPr/>
        </p:nvSpPr>
        <p:spPr>
          <a:xfrm>
            <a:off x="565856" y="1487485"/>
            <a:ext cx="6241344" cy="3816429"/>
          </a:xfrm>
          <a:prstGeom prst="rect">
            <a:avLst/>
          </a:prstGeom>
          <a:noFill/>
        </p:spPr>
        <p:txBody>
          <a:bodyPr wrap="square" rtlCol="0">
            <a:spAutoFit/>
          </a:bodyPr>
          <a:lstStyle/>
          <a:p>
            <a:pPr marL="342900" indent="-342900">
              <a:buClr>
                <a:schemeClr val="accent3">
                  <a:lumMod val="60000"/>
                  <a:lumOff val="40000"/>
                </a:schemeClr>
              </a:buClr>
              <a:buFont typeface="Wingdings" panose="05000000000000000000" pitchFamily="2" charset="2"/>
              <a:buChar char="q"/>
            </a:pPr>
            <a:r>
              <a:rPr lang="en-US" sz="2200" b="1" dirty="0">
                <a:solidFill>
                  <a:schemeClr val="bg1"/>
                </a:solidFill>
                <a:latin typeface="Bahnschrift SemiBold" panose="020B0502040204020203" pitchFamily="34" charset="0"/>
              </a:rPr>
              <a:t>Many people struggle with speech impediments and accented speech. Therefore, we thought of addressing this issue by converting the speech within the audio recording into accurate, error-free text.</a:t>
            </a:r>
          </a:p>
          <a:p>
            <a:pPr marL="342900" indent="-342900">
              <a:buClr>
                <a:schemeClr val="accent3">
                  <a:lumMod val="60000"/>
                  <a:lumOff val="40000"/>
                </a:schemeClr>
              </a:buClr>
              <a:buFont typeface="Wingdings" panose="05000000000000000000" pitchFamily="2" charset="2"/>
              <a:buChar char="q"/>
            </a:pPr>
            <a:endParaRPr lang="en-US" sz="2200" b="1" dirty="0">
              <a:solidFill>
                <a:schemeClr val="bg1"/>
              </a:solidFill>
              <a:latin typeface="Bahnschrift SemiBold" panose="020B0502040204020203" pitchFamily="34" charset="0"/>
            </a:endParaRPr>
          </a:p>
          <a:p>
            <a:pPr marL="342900" indent="-342900">
              <a:buClr>
                <a:schemeClr val="accent3">
                  <a:lumMod val="60000"/>
                  <a:lumOff val="40000"/>
                </a:schemeClr>
              </a:buClr>
              <a:buFont typeface="Wingdings" panose="05000000000000000000" pitchFamily="2" charset="2"/>
              <a:buChar char="q"/>
            </a:pPr>
            <a:r>
              <a:rPr lang="en-US" sz="2200" b="1" dirty="0">
                <a:solidFill>
                  <a:schemeClr val="bg1"/>
                </a:solidFill>
                <a:latin typeface="Bahnschrift SemiBold" panose="020B0502040204020203" pitchFamily="34" charset="0"/>
              </a:rPr>
              <a:t>Additionally, the voice of the person who recorded the audio can be retained and the generated text can be transformed back into an audio recording with the same voice as that person.</a:t>
            </a:r>
          </a:p>
        </p:txBody>
      </p:sp>
      <p:pic>
        <p:nvPicPr>
          <p:cNvPr id="8" name="Picture 7" descr="A microphone with a speech bubble and sound waves&#10;&#10;Description automatically generated">
            <a:extLst>
              <a:ext uri="{FF2B5EF4-FFF2-40B4-BE49-F238E27FC236}">
                <a16:creationId xmlns:a16="http://schemas.microsoft.com/office/drawing/2014/main" id="{5F173862-FBC5-FD6C-E278-7C7ECEC11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690681"/>
            <a:ext cx="5190981" cy="3393203"/>
          </a:xfrm>
          <a:prstGeom prst="rect">
            <a:avLst/>
          </a:prstGeom>
          <a:ln>
            <a:noFill/>
          </a:ln>
          <a:effectLst>
            <a:softEdge rad="112500"/>
          </a:effectLst>
        </p:spPr>
      </p:pic>
      <p:sp>
        <p:nvSpPr>
          <p:cNvPr id="12" name="Slide Number Placeholder 11">
            <a:extLst>
              <a:ext uri="{FF2B5EF4-FFF2-40B4-BE49-F238E27FC236}">
                <a16:creationId xmlns:a16="http://schemas.microsoft.com/office/drawing/2014/main" id="{EDBED6E5-154E-A7EF-1B6D-2BF242587920}"/>
              </a:ext>
            </a:extLst>
          </p:cNvPr>
          <p:cNvSpPr>
            <a:spLocks noGrp="1"/>
          </p:cNvSpPr>
          <p:nvPr>
            <p:ph type="sldNum" sz="quarter" idx="12"/>
          </p:nvPr>
        </p:nvSpPr>
        <p:spPr>
          <a:xfrm>
            <a:off x="11274203" y="6158399"/>
            <a:ext cx="592668" cy="365125"/>
          </a:xfrm>
        </p:spPr>
        <p:txBody>
          <a:bodyPr/>
          <a:lstStyle/>
          <a:p>
            <a:r>
              <a:rPr lang="en-IN" dirty="0"/>
              <a:t>0</a:t>
            </a:r>
            <a:fld id="{C9F38AC5-47C7-4006-A77D-A1B46F51FADA}" type="slidenum">
              <a:rPr lang="en-IN" smtClean="0"/>
              <a:pPr/>
              <a:t>5</a:t>
            </a:fld>
            <a:endParaRPr lang="en-IN" dirty="0"/>
          </a:p>
        </p:txBody>
      </p:sp>
    </p:spTree>
    <p:extLst>
      <p:ext uri="{BB962C8B-B14F-4D97-AF65-F5344CB8AC3E}">
        <p14:creationId xmlns:p14="http://schemas.microsoft.com/office/powerpoint/2010/main" val="345610564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73A3C3-21FB-74EA-B7A9-7A8EE0F83F16}"/>
              </a:ext>
            </a:extLst>
          </p:cNvPr>
          <p:cNvSpPr txBox="1"/>
          <p:nvPr/>
        </p:nvSpPr>
        <p:spPr>
          <a:xfrm>
            <a:off x="2618173" y="-37383"/>
            <a:ext cx="6955654"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References</a:t>
            </a:r>
            <a:endParaRPr lang="en-US" sz="5400" b="1" spc="1000" dirty="0">
              <a:solidFill>
                <a:schemeClr val="accent3">
                  <a:lumMod val="60000"/>
                  <a:lumOff val="40000"/>
                </a:schemeClr>
              </a:solidFill>
              <a:latin typeface="Bahnschrift SemiBold" panose="020B0502040204020203" pitchFamily="34" charset="0"/>
            </a:endParaRPr>
          </a:p>
        </p:txBody>
      </p:sp>
      <p:sp>
        <p:nvSpPr>
          <p:cNvPr id="2" name="TextBox 1">
            <a:extLst>
              <a:ext uri="{FF2B5EF4-FFF2-40B4-BE49-F238E27FC236}">
                <a16:creationId xmlns:a16="http://schemas.microsoft.com/office/drawing/2014/main" id="{E1BA32D8-1D74-47A5-B708-83ACF9780ED4}"/>
              </a:ext>
            </a:extLst>
          </p:cNvPr>
          <p:cNvSpPr txBox="1"/>
          <p:nvPr/>
        </p:nvSpPr>
        <p:spPr>
          <a:xfrm>
            <a:off x="494773" y="1085694"/>
            <a:ext cx="10393360" cy="5355312"/>
          </a:xfrm>
          <a:prstGeom prst="rect">
            <a:avLst/>
          </a:prstGeom>
          <a:noFill/>
        </p:spPr>
        <p:txBody>
          <a:bodyPr wrap="square" rtlCol="0">
            <a:spAutoFit/>
          </a:bodyPr>
          <a:lstStyle/>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[7] A. Radford, J. W. Kim, T. Xu, G. Brockman, C.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McLeavey</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I.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Sutskever</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“Robust Speech Recognition via Large-Scale Weak Supervision,”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2"/>
              </a:rPr>
              <a:t>https://arxiv.org/abs/2212.04356</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(2022).</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[8] S. Dutta, S. Jain, A. Maheshwari, S. Pal, G. Ramakrishnan, and P. Jyothi. “Error Correction in ASR using Sequence-to-Sequence Models,”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3"/>
              </a:rPr>
              <a:t>https://arxiv.org/abs/2202.01157</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(2022).</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[9] L. Meng, J. Xu, X. Tan, J. Wang, T. Qin, and B. Xu. “MIXSPEECH: DATA AUGMENTATION FOR LOW-RESOURCE AUTOMATIC SPEECH RECOGNITION,”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4"/>
              </a:rPr>
              <a:t>https://arxiv.org/abs/2102.12664</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(2022).</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[10] Y. Hu, X. Jing, Y. Ko, and J. T.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Rayz</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“Misspelling Correction with Pre-trained Contextual Language Model,”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5"/>
              </a:rPr>
              <a:t>https://arxiv.org/abs/2101.03204</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(2021).</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[11] Y.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Leng</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X. Tan, L. Zhu, J. Xu, R. Luo, L. Liu, T. Qin, X.-Y. Li, E. Lin, and T.-Y. Liu.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FastCorrect</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Fast Error Correction with Edit Alignment for Automatic Speech Recognition,”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6"/>
              </a:rPr>
              <a:t>https://arxiv.org/abs/2105.03842</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(2021).</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[12] O.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Basystiuk</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Shakhovska</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V.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Bilynska</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O.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Syvokon</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O.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Shamuratov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and V.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Kuchkovskiy</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“The Developing of the System for Automatic Audio to Text Conversion,”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ceur-ws</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7"/>
              </a:rPr>
              <a:t>https://ceur-ws.org/Vol-2824/</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Paper 1, (2018)</a:t>
            </a:r>
          </a:p>
        </p:txBody>
      </p:sp>
      <p:sp>
        <p:nvSpPr>
          <p:cNvPr id="11" name="Slide Number Placeholder 10">
            <a:extLst>
              <a:ext uri="{FF2B5EF4-FFF2-40B4-BE49-F238E27FC236}">
                <a16:creationId xmlns:a16="http://schemas.microsoft.com/office/drawing/2014/main" id="{DB94C2CF-3F86-02D9-2D74-6C88EED06098}"/>
              </a:ext>
            </a:extLst>
          </p:cNvPr>
          <p:cNvSpPr>
            <a:spLocks noGrp="1"/>
          </p:cNvSpPr>
          <p:nvPr>
            <p:ph type="sldNum" sz="quarter" idx="12"/>
          </p:nvPr>
        </p:nvSpPr>
        <p:spPr/>
        <p:txBody>
          <a:bodyPr/>
          <a:lstStyle/>
          <a:p>
            <a:fld id="{C9F38AC5-47C7-4006-A77D-A1B46F51FADA}" type="slidenum">
              <a:rPr lang="en-IN" smtClean="0">
                <a:latin typeface="Digital-7" panose="02000000000000000000" pitchFamily="2" charset="0"/>
              </a:rPr>
              <a:pPr/>
              <a:t>50</a:t>
            </a:fld>
            <a:endParaRPr lang="en-IN" dirty="0">
              <a:latin typeface="Digital-7" panose="02000000000000000000" pitchFamily="2" charset="0"/>
            </a:endParaRPr>
          </a:p>
        </p:txBody>
      </p:sp>
    </p:spTree>
    <p:extLst>
      <p:ext uri="{BB962C8B-B14F-4D97-AF65-F5344CB8AC3E}">
        <p14:creationId xmlns:p14="http://schemas.microsoft.com/office/powerpoint/2010/main" val="11062977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73A3C3-21FB-74EA-B7A9-7A8EE0F83F16}"/>
              </a:ext>
            </a:extLst>
          </p:cNvPr>
          <p:cNvSpPr txBox="1"/>
          <p:nvPr/>
        </p:nvSpPr>
        <p:spPr>
          <a:xfrm>
            <a:off x="2618173" y="-37378"/>
            <a:ext cx="6955654" cy="923330"/>
          </a:xfrm>
          <a:prstGeom prst="rect">
            <a:avLst/>
          </a:prstGeom>
          <a:noFill/>
        </p:spPr>
        <p:txBody>
          <a:bodyPr wrap="square">
            <a:spAutoFit/>
          </a:bodyPr>
          <a:lstStyle/>
          <a:p>
            <a:pPr algn="ctr"/>
            <a:r>
              <a:rPr lang="en-GB" sz="5400" b="1" spc="1000" dirty="0">
                <a:solidFill>
                  <a:schemeClr val="accent3">
                    <a:lumMod val="60000"/>
                    <a:lumOff val="40000"/>
                  </a:schemeClr>
                </a:solidFill>
                <a:latin typeface="Bahnschrift SemiBold" panose="020B0502040204020203" pitchFamily="34" charset="0"/>
              </a:rPr>
              <a:t>References</a:t>
            </a:r>
            <a:endParaRPr lang="en-US" sz="5400" b="1" spc="1000" dirty="0">
              <a:solidFill>
                <a:schemeClr val="accent3">
                  <a:lumMod val="60000"/>
                  <a:lumOff val="40000"/>
                </a:schemeClr>
              </a:solidFill>
              <a:latin typeface="Bahnschrift SemiBold" panose="020B0502040204020203" pitchFamily="34" charset="0"/>
            </a:endParaRPr>
          </a:p>
        </p:txBody>
      </p:sp>
      <p:sp>
        <p:nvSpPr>
          <p:cNvPr id="2" name="TextBox 1">
            <a:extLst>
              <a:ext uri="{FF2B5EF4-FFF2-40B4-BE49-F238E27FC236}">
                <a16:creationId xmlns:a16="http://schemas.microsoft.com/office/drawing/2014/main" id="{E1BA32D8-1D74-47A5-B708-83ACF9780ED4}"/>
              </a:ext>
            </a:extLst>
          </p:cNvPr>
          <p:cNvSpPr txBox="1"/>
          <p:nvPr/>
        </p:nvSpPr>
        <p:spPr>
          <a:xfrm>
            <a:off x="501915" y="1085694"/>
            <a:ext cx="10403151" cy="5355312"/>
          </a:xfrm>
          <a:prstGeom prst="rect">
            <a:avLst/>
          </a:prstGeom>
          <a:noFill/>
        </p:spPr>
        <p:txBody>
          <a:bodyPr wrap="square" rtlCol="0">
            <a:spAutoFit/>
          </a:bodyPr>
          <a:lstStyle/>
          <a:p>
            <a:r>
              <a:rPr lang="en-GB" dirty="0">
                <a:solidFill>
                  <a:schemeClr val="bg1"/>
                </a:solidFill>
                <a:latin typeface="Calibri" panose="020F0502020204030204" pitchFamily="34" charset="0"/>
                <a:ea typeface="Tahoma" panose="020B0604030504040204" pitchFamily="34" charset="0"/>
                <a:cs typeface="Calibri" panose="020F0502020204030204" pitchFamily="34" charset="0"/>
              </a:rPr>
              <a:t>[13] A. Mohamed, D. </a:t>
            </a:r>
            <a:r>
              <a:rPr lang="en-GB" dirty="0" err="1">
                <a:solidFill>
                  <a:schemeClr val="bg1"/>
                </a:solidFill>
                <a:latin typeface="Calibri" panose="020F0502020204030204" pitchFamily="34" charset="0"/>
                <a:ea typeface="Tahoma" panose="020B0604030504040204" pitchFamily="34" charset="0"/>
                <a:cs typeface="Calibri" panose="020F0502020204030204" pitchFamily="34" charset="0"/>
              </a:rPr>
              <a:t>Okhonko</a:t>
            </a:r>
            <a:r>
              <a:rPr lang="en-GB" dirty="0">
                <a:solidFill>
                  <a:schemeClr val="bg1"/>
                </a:solidFill>
                <a:latin typeface="Calibri" panose="020F0502020204030204" pitchFamily="34" charset="0"/>
                <a:ea typeface="Tahoma" panose="020B0604030504040204" pitchFamily="34" charset="0"/>
                <a:cs typeface="Calibri" panose="020F0502020204030204" pitchFamily="34" charset="0"/>
              </a:rPr>
              <a:t>, and L. </a:t>
            </a:r>
            <a:r>
              <a:rPr lang="en-GB" dirty="0" err="1">
                <a:solidFill>
                  <a:schemeClr val="bg1"/>
                </a:solidFill>
                <a:latin typeface="Calibri" panose="020F0502020204030204" pitchFamily="34" charset="0"/>
                <a:ea typeface="Tahoma" panose="020B0604030504040204" pitchFamily="34" charset="0"/>
                <a:cs typeface="Calibri" panose="020F0502020204030204" pitchFamily="34" charset="0"/>
              </a:rPr>
              <a:t>Zettlemoyer</a:t>
            </a:r>
            <a:r>
              <a:rPr lang="en-GB"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Transformers with convolutional context for ASR,”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2"/>
              </a:rPr>
              <a:t>https://arxiv.org/abs/1904.11660</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(2020).</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[14] A. Gulati, J. Qin, C.-C. Chiu, N. Parmar, Y. Zhang, J. Yu, W. Han, S. Wang, Z. Zhang, Y. Wu, and R. Pang. “Conformer: Convolution-augmented Transformer for Speech Recognition,”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3"/>
              </a:rPr>
              <a:t>https://arxiv.org/abs/2005.08100</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(2020).</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[15] M. C. Stoian, S. Bansal, and S. Goldwater. “Analyzing ASR pretraining for low-resource speech-to-text translation,”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4"/>
              </a:rPr>
              <a:t>https://arxiv.org/abs/1910.10762</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(2020).</a:t>
            </a: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[16] J. Li, V.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Lavrukhin</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B. Ginsburg, R. Leary, O.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Kuchaiev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J. M. Cohen, H. Nguyen, and R. T. Gadde. “Jasper: An End-to-End Convolutional Neural Acoustic Model,”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5"/>
              </a:rPr>
              <a:t>https://arxiv.org/abs/1904.03288</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(2019)</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[17] A. Dash, N. Subramani, T. Manjunath, V.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Yaragarala</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and S. Tripathi. “Speech Recognition and Correction of a Stuttered Speech,” in e-</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tarjome</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6"/>
              </a:rPr>
              <a:t>https://e-tarjome.com/storage/panel/fileuploads/2022-07-06/1657094472_e16845.pdf</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(2019)</a:t>
            </a:r>
          </a:p>
          <a:p>
            <a:endParaRPr lang="en-US" dirty="0">
              <a:solidFill>
                <a:schemeClr val="bg1"/>
              </a:solidFill>
              <a:latin typeface="Calibri" panose="020F0502020204030204" pitchFamily="34" charset="0"/>
              <a:ea typeface="Tahoma" panose="020B0604030504040204" pitchFamily="34" charset="0"/>
              <a:cs typeface="Calibri" panose="020F0502020204030204" pitchFamily="34" charset="0"/>
            </a:endParaRPr>
          </a:p>
          <a:p>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[18] Y. Miao, M.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Gowayyed</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and F.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Metze</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“EESEN: End-to-End Speech Recognition using Deep RNN Models and WFST-based Decoding,” in </a:t>
            </a:r>
            <a:r>
              <a:rPr lang="en-US" dirty="0" err="1">
                <a:solidFill>
                  <a:schemeClr val="bg1"/>
                </a:solidFill>
                <a:latin typeface="Calibri" panose="020F0502020204030204" pitchFamily="34" charset="0"/>
                <a:ea typeface="Tahoma" panose="020B0604030504040204" pitchFamily="34" charset="0"/>
                <a:cs typeface="Calibri" panose="020F0502020204030204" pitchFamily="34" charset="0"/>
              </a:rPr>
              <a:t>arXiv</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hlinkClick r:id="rId7"/>
              </a:rPr>
              <a:t>https://arxiv.org/abs/1507.08240v3</a:t>
            </a:r>
            <a:r>
              <a:rPr lang="en-US" dirty="0">
                <a:solidFill>
                  <a:schemeClr val="bg1"/>
                </a:solidFill>
                <a:latin typeface="Calibri" panose="020F0502020204030204" pitchFamily="34" charset="0"/>
                <a:ea typeface="Tahoma" panose="020B0604030504040204" pitchFamily="34" charset="0"/>
                <a:cs typeface="Calibri" panose="020F0502020204030204" pitchFamily="34" charset="0"/>
              </a:rPr>
              <a:t> (2015)</a:t>
            </a:r>
          </a:p>
        </p:txBody>
      </p:sp>
      <p:sp>
        <p:nvSpPr>
          <p:cNvPr id="11" name="Slide Number Placeholder 10">
            <a:extLst>
              <a:ext uri="{FF2B5EF4-FFF2-40B4-BE49-F238E27FC236}">
                <a16:creationId xmlns:a16="http://schemas.microsoft.com/office/drawing/2014/main" id="{0F755BB2-0C36-8ACF-4609-1E4A06EED4A2}"/>
              </a:ext>
            </a:extLst>
          </p:cNvPr>
          <p:cNvSpPr>
            <a:spLocks noGrp="1"/>
          </p:cNvSpPr>
          <p:nvPr>
            <p:ph type="sldNum" sz="quarter" idx="12"/>
          </p:nvPr>
        </p:nvSpPr>
        <p:spPr/>
        <p:txBody>
          <a:bodyPr/>
          <a:lstStyle/>
          <a:p>
            <a:fld id="{C9F38AC5-47C7-4006-A77D-A1B46F51FADA}" type="slidenum">
              <a:rPr lang="en-IN" smtClean="0">
                <a:latin typeface="Digital-7" panose="02000000000000000000" pitchFamily="2" charset="0"/>
              </a:rPr>
              <a:pPr/>
              <a:t>51</a:t>
            </a:fld>
            <a:endParaRPr lang="en-IN" dirty="0">
              <a:latin typeface="Digital-7" panose="02000000000000000000" pitchFamily="2" charset="0"/>
            </a:endParaRPr>
          </a:p>
        </p:txBody>
      </p:sp>
    </p:spTree>
    <p:extLst>
      <p:ext uri="{BB962C8B-B14F-4D97-AF65-F5344CB8AC3E}">
        <p14:creationId xmlns:p14="http://schemas.microsoft.com/office/powerpoint/2010/main" val="6798222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52</a:t>
            </a:fld>
            <a:endParaRPr lang="en-US" dirty="0"/>
          </a:p>
        </p:txBody>
      </p:sp>
      <p:sp>
        <p:nvSpPr>
          <p:cNvPr id="2" name="Title 1">
            <a:extLst>
              <a:ext uri="{FF2B5EF4-FFF2-40B4-BE49-F238E27FC236}">
                <a16:creationId xmlns:a16="http://schemas.microsoft.com/office/drawing/2014/main" id="{09AB518D-7629-97F4-A14E-CD09B7DDF21F}"/>
              </a:ext>
            </a:extLst>
          </p:cNvPr>
          <p:cNvSpPr>
            <a:spLocks noGrp="1"/>
          </p:cNvSpPr>
          <p:nvPr>
            <p:ph type="title" idx="4294967295"/>
          </p:nvPr>
        </p:nvSpPr>
        <p:spPr>
          <a:xfrm>
            <a:off x="838200" y="2766219"/>
            <a:ext cx="10515600" cy="1325562"/>
          </a:xfrm>
        </p:spPr>
        <p:txBody>
          <a:bodyPr anchor="b">
            <a:normAutofit/>
          </a:bodyPr>
          <a:lstStyle/>
          <a:p>
            <a:pPr algn="ctr"/>
            <a:r>
              <a:rPr lang="en-GB" sz="8000" spc="600" dirty="0">
                <a:ln w="28575">
                  <a:noFill/>
                  <a:prstDash val="solid"/>
                </a:ln>
                <a:solidFill>
                  <a:schemeClr val="accent3">
                    <a:lumMod val="60000"/>
                    <a:lumOff val="40000"/>
                  </a:schemeClr>
                </a:solidFill>
                <a:effectLst>
                  <a:reflection blurRad="6350" stA="50000" endA="300" endPos="50000" dist="60007" dir="5400000" sy="-100000" algn="bl" rotWithShape="0"/>
                </a:effectLst>
                <a:latin typeface="Agency FB" panose="020B0503020202020204" pitchFamily="34" charset="0"/>
              </a:rPr>
              <a:t>Any Questions?</a:t>
            </a:r>
            <a:endParaRPr lang="en-US" spc="600" dirty="0">
              <a:ln w="28575">
                <a:noFill/>
                <a:prstDash val="solid"/>
              </a:ln>
              <a:solidFill>
                <a:schemeClr val="accent3">
                  <a:lumMod val="60000"/>
                  <a:lumOff val="40000"/>
                </a:schemeClr>
              </a:solidFill>
              <a:effectLst>
                <a:reflection blurRad="6350" stA="50000" endA="300" endPos="50000" dist="60007" dir="5400000" sy="-100000" algn="bl" rotWithShape="0"/>
              </a:effectLst>
              <a:latin typeface="Agency FB" panose="020B0503020202020204" pitchFamily="34" charset="0"/>
            </a:endParaRPr>
          </a:p>
        </p:txBody>
      </p:sp>
    </p:spTree>
    <p:extLst>
      <p:ext uri="{BB962C8B-B14F-4D97-AF65-F5344CB8AC3E}">
        <p14:creationId xmlns:p14="http://schemas.microsoft.com/office/powerpoint/2010/main" val="117251784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fld id="{B2DC25EE-239B-4C5F-AAD1-255A7D5F1EE2}" type="slidenum">
              <a:rPr lang="en-US" smtClean="0"/>
              <a:pPr/>
              <a:t>53</a:t>
            </a:fld>
            <a:endParaRPr lang="en-US" dirty="0"/>
          </a:p>
        </p:txBody>
      </p:sp>
      <p:sp>
        <p:nvSpPr>
          <p:cNvPr id="2" name="Title 1">
            <a:extLst>
              <a:ext uri="{FF2B5EF4-FFF2-40B4-BE49-F238E27FC236}">
                <a16:creationId xmlns:a16="http://schemas.microsoft.com/office/drawing/2014/main" id="{09AB518D-7629-97F4-A14E-CD09B7DDF21F}"/>
              </a:ext>
            </a:extLst>
          </p:cNvPr>
          <p:cNvSpPr>
            <a:spLocks noGrp="1"/>
          </p:cNvSpPr>
          <p:nvPr>
            <p:ph type="title" idx="4294967295"/>
          </p:nvPr>
        </p:nvSpPr>
        <p:spPr>
          <a:xfrm>
            <a:off x="838200" y="2766219"/>
            <a:ext cx="10515600" cy="1325562"/>
          </a:xfrm>
        </p:spPr>
        <p:txBody>
          <a:bodyPr anchor="b">
            <a:normAutofit/>
          </a:bodyPr>
          <a:lstStyle/>
          <a:p>
            <a:pPr algn="ctr"/>
            <a:r>
              <a:rPr lang="en-GB" sz="8000" spc="600" dirty="0">
                <a:ln w="28575">
                  <a:noFill/>
                  <a:prstDash val="solid"/>
                </a:ln>
                <a:solidFill>
                  <a:schemeClr val="accent3">
                    <a:lumMod val="60000"/>
                    <a:lumOff val="40000"/>
                  </a:schemeClr>
                </a:solidFill>
                <a:effectLst>
                  <a:reflection blurRad="6350" stA="50000" endA="300" endPos="50000" dist="60007" dir="5400000" sy="-100000" algn="bl" rotWithShape="0"/>
                </a:effectLst>
                <a:latin typeface="Agency FB" panose="020B0503020202020204" pitchFamily="34" charset="0"/>
              </a:rPr>
              <a:t>THANK YOU</a:t>
            </a:r>
            <a:endParaRPr lang="en-US" spc="600" dirty="0">
              <a:ln w="28575">
                <a:noFill/>
                <a:prstDash val="solid"/>
              </a:ln>
              <a:solidFill>
                <a:schemeClr val="accent3">
                  <a:lumMod val="60000"/>
                  <a:lumOff val="40000"/>
                </a:schemeClr>
              </a:solidFill>
              <a:effectLst>
                <a:reflection blurRad="6350" stA="50000" endA="300" endPos="50000" dist="60007" dir="5400000" sy="-100000" algn="bl" rotWithShape="0"/>
              </a:effectLst>
              <a:latin typeface="Agency FB" panose="020B0503020202020204" pitchFamily="34" charset="0"/>
            </a:endParaRPr>
          </a:p>
        </p:txBody>
      </p:sp>
    </p:spTree>
    <p:extLst>
      <p:ext uri="{BB962C8B-B14F-4D97-AF65-F5344CB8AC3E}">
        <p14:creationId xmlns:p14="http://schemas.microsoft.com/office/powerpoint/2010/main" val="373789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18D-7629-97F4-A14E-CD09B7DDF21F}"/>
              </a:ext>
            </a:extLst>
          </p:cNvPr>
          <p:cNvSpPr>
            <a:spLocks noGrp="1"/>
          </p:cNvSpPr>
          <p:nvPr>
            <p:ph type="title"/>
          </p:nvPr>
        </p:nvSpPr>
        <p:spPr>
          <a:xfrm>
            <a:off x="594360" y="3132305"/>
            <a:ext cx="10515600" cy="1325563"/>
          </a:xfrm>
        </p:spPr>
        <p:txBody>
          <a:bodyPr anchor="b">
            <a:normAutofit/>
          </a:bodyPr>
          <a:lstStyle/>
          <a:p>
            <a:r>
              <a:rPr lang="en-US" sz="8000" spc="1000" dirty="0">
                <a:solidFill>
                  <a:schemeClr val="accent3">
                    <a:lumMod val="60000"/>
                    <a:lumOff val="40000"/>
                  </a:schemeClr>
                </a:solidFill>
                <a:latin typeface="Agency FB" panose="020B0503020202020204" pitchFamily="34" charset="0"/>
              </a:rPr>
              <a:t>MOTIVATION</a:t>
            </a:r>
            <a:endParaRPr lang="en-US" spc="1000" dirty="0">
              <a:solidFill>
                <a:schemeClr val="accent3">
                  <a:lumMod val="60000"/>
                  <a:lumOff val="40000"/>
                </a:schemeClr>
              </a:solidFill>
              <a:latin typeface="Agency FB" panose="020B0503020202020204" pitchFamily="34" charset="0"/>
            </a:endParaRPr>
          </a:p>
        </p:txBody>
      </p:sp>
      <p:sp>
        <p:nvSpPr>
          <p:cNvPr id="10" name="Slide Number Placeholder 9">
            <a:extLst>
              <a:ext uri="{FF2B5EF4-FFF2-40B4-BE49-F238E27FC236}">
                <a16:creationId xmlns:a16="http://schemas.microsoft.com/office/drawing/2014/main" id="{AFE9ADE5-3ED7-7D13-06C5-ACE9D67A6895}"/>
              </a:ext>
            </a:extLst>
          </p:cNvPr>
          <p:cNvSpPr>
            <a:spLocks noGrp="1"/>
          </p:cNvSpPr>
          <p:nvPr>
            <p:ph type="sldNum" sz="quarter" idx="12"/>
          </p:nvPr>
        </p:nvSpPr>
        <p:spPr/>
        <p:txBody>
          <a:bodyPr/>
          <a:lstStyle/>
          <a:p>
            <a:r>
              <a:rPr lang="en-US" dirty="0"/>
              <a:t>0</a:t>
            </a:r>
            <a:fld id="{B2DC25EE-239B-4C5F-AAD1-255A7D5F1EE2}" type="slidenum">
              <a:rPr lang="en-US" smtClean="0"/>
              <a:pPr/>
              <a:t>6</a:t>
            </a:fld>
            <a:endParaRPr lang="en-US" dirty="0"/>
          </a:p>
        </p:txBody>
      </p:sp>
    </p:spTree>
    <p:extLst>
      <p:ext uri="{BB962C8B-B14F-4D97-AF65-F5344CB8AC3E}">
        <p14:creationId xmlns:p14="http://schemas.microsoft.com/office/powerpoint/2010/main" val="3462076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A57990-78B4-4176-7B04-1BC2C5F5D013}"/>
              </a:ext>
            </a:extLst>
          </p:cNvPr>
          <p:cNvSpPr txBox="1"/>
          <p:nvPr/>
        </p:nvSpPr>
        <p:spPr>
          <a:xfrm>
            <a:off x="0" y="356836"/>
            <a:ext cx="2590800" cy="584775"/>
          </a:xfrm>
          <a:prstGeom prst="rect">
            <a:avLst/>
          </a:prstGeom>
          <a:noFill/>
        </p:spPr>
        <p:txBody>
          <a:bodyPr wrap="square" rtlCol="0">
            <a:spAutoFit/>
            <a:scene3d>
              <a:camera prst="orthographicFront"/>
              <a:lightRig rig="threePt" dir="t"/>
            </a:scene3d>
            <a:sp3d extrusionH="44450" prstMaterial="powder">
              <a:bevelT w="25400" h="107950"/>
            </a:sp3d>
          </a:bodyPr>
          <a:lstStyle/>
          <a:p>
            <a:r>
              <a:rPr lang="en-US" sz="3200" b="1" dirty="0">
                <a:solidFill>
                  <a:schemeClr val="bg1"/>
                </a:solidFill>
                <a:effectLst>
                  <a:outerShdw blurRad="38100" dist="38100" dir="2700000" algn="tl">
                    <a:srgbClr val="000000">
                      <a:alpha val="43137"/>
                    </a:srgbClr>
                  </a:outerShdw>
                </a:effectLst>
              </a:rPr>
              <a:t> </a:t>
            </a:r>
            <a:endParaRPr lang="en-US" b="1" dirty="0">
              <a:solidFill>
                <a:schemeClr val="accent2">
                  <a:lumMod val="20000"/>
                  <a:lumOff val="80000"/>
                </a:schemeClr>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286539F-2314-F0E6-F043-A46306DF0238}"/>
              </a:ext>
            </a:extLst>
          </p:cNvPr>
          <p:cNvSpPr txBox="1"/>
          <p:nvPr/>
        </p:nvSpPr>
        <p:spPr>
          <a:xfrm>
            <a:off x="645244" y="972044"/>
            <a:ext cx="10901511" cy="5254131"/>
          </a:xfrm>
          <a:prstGeom prst="rect">
            <a:avLst/>
          </a:prstGeom>
          <a:noFill/>
        </p:spPr>
        <p:txBody>
          <a:bodyPr wrap="square" rtlCol="0">
            <a:spAutoFit/>
          </a:bodyPr>
          <a:lstStyle/>
          <a:p>
            <a:pPr marL="457200" marR="0" indent="-457200" rtl="0">
              <a:lnSpc>
                <a:spcPct val="115000"/>
              </a:lnSpc>
              <a:spcBef>
                <a:spcPts val="1000"/>
              </a:spcBef>
              <a:spcAft>
                <a:spcPts val="0"/>
              </a:spcAft>
              <a:buClr>
                <a:schemeClr val="accent3">
                  <a:lumMod val="60000"/>
                  <a:lumOff val="40000"/>
                </a:schemeClr>
              </a:buClr>
              <a:buFont typeface="Wingdings" panose="05000000000000000000" pitchFamily="2" charset="2"/>
              <a:buChar char="q"/>
            </a:pPr>
            <a:r>
              <a:rPr lang="en-US" sz="2800" b="1" dirty="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The motivation stems from the need to make voice-based communication more inclusive and accessible for individuals with speech impediments.</a:t>
            </a:r>
            <a:endParaRPr lang="en-US" sz="2800" b="1" dirty="0">
              <a:solidFill>
                <a:schemeClr val="bg1"/>
              </a:solidFill>
              <a:latin typeface="Bahnschrift SemiBold" panose="020B0502040204020203" pitchFamily="34" charset="0"/>
              <a:ea typeface="Times New Roman" panose="02020603050405020304" pitchFamily="18" charset="0"/>
              <a:cs typeface="Times New Roman" panose="02020603050405020304" pitchFamily="18" charset="0"/>
            </a:endParaRPr>
          </a:p>
          <a:p>
            <a:pPr marL="457200" marR="0" indent="-457200" rtl="0">
              <a:lnSpc>
                <a:spcPct val="115000"/>
              </a:lnSpc>
              <a:spcBef>
                <a:spcPts val="1000"/>
              </a:spcBef>
              <a:spcAft>
                <a:spcPts val="0"/>
              </a:spcAft>
              <a:buClr>
                <a:schemeClr val="accent3">
                  <a:lumMod val="60000"/>
                  <a:lumOff val="40000"/>
                </a:schemeClr>
              </a:buClr>
              <a:buFont typeface="Wingdings" panose="05000000000000000000" pitchFamily="2" charset="2"/>
              <a:buChar char="q"/>
            </a:pPr>
            <a:r>
              <a:rPr lang="en-US" sz="2800" b="1" dirty="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Traditional Automatic Speech Recognition systems often struggle to accurately transcribe speech that includes these characteristics, leading to frustration and limited usability for affected individuals.</a:t>
            </a:r>
            <a:endParaRPr lang="en-US" sz="2800" b="1" dirty="0">
              <a:solidFill>
                <a:schemeClr val="bg1"/>
              </a:solidFill>
              <a:latin typeface="Bahnschrift SemiBold" panose="020B0502040204020203" pitchFamily="34" charset="0"/>
              <a:ea typeface="Times New Roman" panose="02020603050405020304" pitchFamily="18" charset="0"/>
              <a:cs typeface="Times New Roman" panose="02020603050405020304" pitchFamily="18" charset="0"/>
            </a:endParaRPr>
          </a:p>
          <a:p>
            <a:pPr marL="457200" marR="0" indent="-457200" rtl="0">
              <a:lnSpc>
                <a:spcPct val="115000"/>
              </a:lnSpc>
              <a:spcBef>
                <a:spcPts val="1000"/>
              </a:spcBef>
              <a:spcAft>
                <a:spcPts val="0"/>
              </a:spcAft>
              <a:buClr>
                <a:schemeClr val="accent3">
                  <a:lumMod val="60000"/>
                  <a:lumOff val="40000"/>
                </a:schemeClr>
              </a:buClr>
              <a:buFont typeface="Wingdings" panose="05000000000000000000" pitchFamily="2" charset="2"/>
              <a:buChar char="q"/>
            </a:pPr>
            <a:r>
              <a:rPr lang="en-US" sz="2800" b="1" dirty="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By addressing this challenge, we aim to empower individuals with speech impediments to communicate more effectively</a:t>
            </a:r>
            <a:r>
              <a:rPr lang="en-US" sz="2800" b="1" dirty="0">
                <a:solidFill>
                  <a:schemeClr val="bg1"/>
                </a:solidFill>
                <a:latin typeface="Bahnschrift SemiBold" panose="020B0502040204020203" pitchFamily="34" charset="0"/>
                <a:ea typeface="Times New Roman" panose="02020603050405020304" pitchFamily="18" charset="0"/>
                <a:cs typeface="Times New Roman" panose="02020603050405020304" pitchFamily="18" charset="0"/>
              </a:rPr>
              <a:t> </a:t>
            </a:r>
            <a:r>
              <a:rPr lang="en-US" sz="2800" b="1" dirty="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and</a:t>
            </a:r>
            <a:r>
              <a:rPr lang="en-US" sz="2800" b="1" dirty="0">
                <a:solidFill>
                  <a:schemeClr val="bg1"/>
                </a:solidFill>
                <a:latin typeface="Bahnschrift SemiBold" panose="020B0502040204020203" pitchFamily="34" charset="0"/>
                <a:ea typeface="Times New Roman" panose="02020603050405020304" pitchFamily="18" charset="0"/>
                <a:cs typeface="Times New Roman" panose="02020603050405020304" pitchFamily="18" charset="0"/>
              </a:rPr>
              <a:t> </a:t>
            </a:r>
            <a:r>
              <a:rPr lang="en-US" sz="2800" b="1" dirty="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participate fully in various domains of life.</a:t>
            </a:r>
          </a:p>
        </p:txBody>
      </p:sp>
      <p:sp>
        <p:nvSpPr>
          <p:cNvPr id="11" name="Slide Number Placeholder 10">
            <a:extLst>
              <a:ext uri="{FF2B5EF4-FFF2-40B4-BE49-F238E27FC236}">
                <a16:creationId xmlns:a16="http://schemas.microsoft.com/office/drawing/2014/main" id="{FC494535-1B67-EB16-C8A8-1026D12AC2F9}"/>
              </a:ext>
            </a:extLst>
          </p:cNvPr>
          <p:cNvSpPr>
            <a:spLocks noGrp="1"/>
          </p:cNvSpPr>
          <p:nvPr>
            <p:ph type="sldNum" sz="quarter" idx="12"/>
          </p:nvPr>
        </p:nvSpPr>
        <p:spPr/>
        <p:txBody>
          <a:bodyPr/>
          <a:lstStyle/>
          <a:p>
            <a:r>
              <a:rPr lang="en-IN" dirty="0"/>
              <a:t>0</a:t>
            </a:r>
            <a:fld id="{C9F38AC5-47C7-4006-A77D-A1B46F51FADA}" type="slidenum">
              <a:rPr lang="en-IN" smtClean="0"/>
              <a:pPr/>
              <a:t>7</a:t>
            </a:fld>
            <a:endParaRPr lang="en-IN" dirty="0"/>
          </a:p>
        </p:txBody>
      </p:sp>
      <p:sp>
        <p:nvSpPr>
          <p:cNvPr id="2" name="TextBox 1">
            <a:extLst>
              <a:ext uri="{FF2B5EF4-FFF2-40B4-BE49-F238E27FC236}">
                <a16:creationId xmlns:a16="http://schemas.microsoft.com/office/drawing/2014/main" id="{3A28FA89-8D57-604E-672D-FB87EA2D2332}"/>
              </a:ext>
            </a:extLst>
          </p:cNvPr>
          <p:cNvSpPr txBox="1"/>
          <p:nvPr/>
        </p:nvSpPr>
        <p:spPr>
          <a:xfrm>
            <a:off x="374918" y="9867"/>
            <a:ext cx="11442164" cy="1200329"/>
          </a:xfrm>
          <a:prstGeom prst="rect">
            <a:avLst/>
          </a:prstGeom>
          <a:noFill/>
        </p:spPr>
        <p:txBody>
          <a:bodyPr wrap="square" rtlCol="0">
            <a:spAutoFit/>
          </a:bodyPr>
          <a:lstStyle/>
          <a:p>
            <a:pPr algn="ctr"/>
            <a:r>
              <a:rPr lang="en-US" sz="5400" b="1" spc="1000" dirty="0">
                <a:solidFill>
                  <a:schemeClr val="accent3">
                    <a:lumMod val="60000"/>
                    <a:lumOff val="40000"/>
                  </a:schemeClr>
                </a:solidFill>
                <a:latin typeface="Bahnschrift SemiBold" panose="020B0502040204020203" pitchFamily="34" charset="0"/>
                <a:ea typeface="Times New Roman" panose="02020603050405020304" pitchFamily="18" charset="0"/>
                <a:cs typeface="Times New Roman" panose="02020603050405020304" pitchFamily="18" charset="0"/>
              </a:rPr>
              <a:t>Motivation</a:t>
            </a:r>
            <a:endParaRPr lang="en-US" sz="5400" b="1" spc="1000" dirty="0">
              <a:solidFill>
                <a:schemeClr val="accent3">
                  <a:lumMod val="60000"/>
                  <a:lumOff val="4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algn="ctr"/>
            <a:endParaRPr lang="en-US" dirty="0"/>
          </a:p>
        </p:txBody>
      </p:sp>
    </p:spTree>
    <p:extLst>
      <p:ext uri="{BB962C8B-B14F-4D97-AF65-F5344CB8AC3E}">
        <p14:creationId xmlns:p14="http://schemas.microsoft.com/office/powerpoint/2010/main" val="15103575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A57990-78B4-4176-7B04-1BC2C5F5D013}"/>
              </a:ext>
            </a:extLst>
          </p:cNvPr>
          <p:cNvSpPr txBox="1"/>
          <p:nvPr/>
        </p:nvSpPr>
        <p:spPr>
          <a:xfrm>
            <a:off x="0" y="356836"/>
            <a:ext cx="2590800" cy="584775"/>
          </a:xfrm>
          <a:prstGeom prst="rect">
            <a:avLst/>
          </a:prstGeom>
          <a:noFill/>
        </p:spPr>
        <p:txBody>
          <a:bodyPr wrap="square" rtlCol="0">
            <a:spAutoFit/>
            <a:scene3d>
              <a:camera prst="orthographicFront"/>
              <a:lightRig rig="threePt" dir="t"/>
            </a:scene3d>
            <a:sp3d extrusionH="44450" prstMaterial="powder">
              <a:bevelT w="25400" h="107950"/>
            </a:sp3d>
          </a:bodyPr>
          <a:lstStyle/>
          <a:p>
            <a:r>
              <a:rPr lang="en-US" sz="3200" b="1" dirty="0">
                <a:solidFill>
                  <a:schemeClr val="bg1"/>
                </a:solidFill>
                <a:effectLst>
                  <a:outerShdw blurRad="38100" dist="38100" dir="2700000" algn="tl">
                    <a:srgbClr val="000000">
                      <a:alpha val="43137"/>
                    </a:srgbClr>
                  </a:outerShdw>
                </a:effectLst>
              </a:rPr>
              <a:t> </a:t>
            </a:r>
            <a:endParaRPr lang="en-US" b="1" dirty="0">
              <a:solidFill>
                <a:schemeClr val="accent2">
                  <a:lumMod val="20000"/>
                  <a:lumOff val="80000"/>
                </a:schemeClr>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286539F-2314-F0E6-F043-A46306DF0238}"/>
              </a:ext>
            </a:extLst>
          </p:cNvPr>
          <p:cNvSpPr txBox="1"/>
          <p:nvPr/>
        </p:nvSpPr>
        <p:spPr>
          <a:xfrm>
            <a:off x="101991" y="2641725"/>
            <a:ext cx="5006388" cy="2409249"/>
          </a:xfrm>
          <a:prstGeom prst="rect">
            <a:avLst/>
          </a:prstGeom>
          <a:noFill/>
        </p:spPr>
        <p:txBody>
          <a:bodyPr wrap="square" rtlCol="0">
            <a:spAutoFit/>
          </a:bodyPr>
          <a:lstStyle/>
          <a:p>
            <a:pPr marL="457200" marR="0" indent="-457200" rtl="0">
              <a:lnSpc>
                <a:spcPct val="115000"/>
              </a:lnSpc>
              <a:spcBef>
                <a:spcPts val="1000"/>
              </a:spcBef>
              <a:spcAft>
                <a:spcPts val="0"/>
              </a:spcAft>
              <a:buClr>
                <a:schemeClr val="accent3">
                  <a:lumMod val="60000"/>
                  <a:lumOff val="40000"/>
                </a:schemeClr>
              </a:buClr>
              <a:buFont typeface="Wingdings" panose="05000000000000000000" pitchFamily="2" charset="2"/>
              <a:buChar char="q"/>
            </a:pPr>
            <a:r>
              <a:rPr lang="en-US" sz="2800" b="1" dirty="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Improving Communication</a:t>
            </a:r>
          </a:p>
          <a:p>
            <a:pPr marL="457200" marR="0" indent="-457200" rtl="0">
              <a:lnSpc>
                <a:spcPct val="115000"/>
              </a:lnSpc>
              <a:spcBef>
                <a:spcPts val="1000"/>
              </a:spcBef>
              <a:spcAft>
                <a:spcPts val="0"/>
              </a:spcAft>
              <a:buClr>
                <a:schemeClr val="accent3">
                  <a:lumMod val="60000"/>
                  <a:lumOff val="40000"/>
                </a:schemeClr>
              </a:buClr>
              <a:buFont typeface="Wingdings" panose="05000000000000000000" pitchFamily="2" charset="2"/>
              <a:buChar char="q"/>
            </a:pPr>
            <a:r>
              <a:rPr lang="en-US" sz="2800" b="1" dirty="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Accessibility</a:t>
            </a:r>
          </a:p>
          <a:p>
            <a:pPr marL="457200" marR="0" indent="-457200" rtl="0">
              <a:lnSpc>
                <a:spcPct val="115000"/>
              </a:lnSpc>
              <a:spcBef>
                <a:spcPts val="1000"/>
              </a:spcBef>
              <a:spcAft>
                <a:spcPts val="0"/>
              </a:spcAft>
              <a:buClr>
                <a:schemeClr val="accent3">
                  <a:lumMod val="60000"/>
                  <a:lumOff val="40000"/>
                </a:schemeClr>
              </a:buClr>
              <a:buFont typeface="Wingdings" panose="05000000000000000000" pitchFamily="2" charset="2"/>
              <a:buChar char="q"/>
            </a:pPr>
            <a:r>
              <a:rPr lang="en-US" sz="2800" b="1" dirty="0">
                <a:solidFill>
                  <a:schemeClr val="bg1"/>
                </a:solidFill>
                <a:latin typeface="Bahnschrift SemiBold" panose="020B0502040204020203" pitchFamily="34" charset="0"/>
                <a:ea typeface="Times New Roman" panose="02020603050405020304" pitchFamily="18" charset="0"/>
                <a:cs typeface="Times New Roman" panose="02020603050405020304" pitchFamily="18" charset="0"/>
              </a:rPr>
              <a:t>Language Learning</a:t>
            </a:r>
          </a:p>
          <a:p>
            <a:pPr marL="457200" marR="0" indent="-457200" rtl="0">
              <a:lnSpc>
                <a:spcPct val="115000"/>
              </a:lnSpc>
              <a:spcBef>
                <a:spcPts val="1000"/>
              </a:spcBef>
              <a:spcAft>
                <a:spcPts val="0"/>
              </a:spcAft>
              <a:buClr>
                <a:schemeClr val="accent3">
                  <a:lumMod val="60000"/>
                  <a:lumOff val="40000"/>
                </a:schemeClr>
              </a:buClr>
              <a:buFont typeface="Wingdings" panose="05000000000000000000" pitchFamily="2" charset="2"/>
              <a:buChar char="q"/>
            </a:pPr>
            <a:r>
              <a:rPr lang="en-US" sz="2800" b="1" dirty="0">
                <a:solidFill>
                  <a:schemeClr val="bg1"/>
                </a:solidFill>
                <a:effectLst/>
                <a:latin typeface="Bahnschrift SemiBold" panose="020B0502040204020203" pitchFamily="34" charset="0"/>
                <a:ea typeface="Times New Roman" panose="02020603050405020304" pitchFamily="18" charset="0"/>
                <a:cs typeface="Times New Roman" panose="02020603050405020304" pitchFamily="18" charset="0"/>
              </a:rPr>
              <a:t>Content Creation</a:t>
            </a:r>
          </a:p>
        </p:txBody>
      </p:sp>
      <p:sp>
        <p:nvSpPr>
          <p:cNvPr id="7" name="TextBox 6">
            <a:extLst>
              <a:ext uri="{FF2B5EF4-FFF2-40B4-BE49-F238E27FC236}">
                <a16:creationId xmlns:a16="http://schemas.microsoft.com/office/drawing/2014/main" id="{55285F65-0A9C-6FD8-9701-215FC1AC178C}"/>
              </a:ext>
            </a:extLst>
          </p:cNvPr>
          <p:cNvSpPr txBox="1"/>
          <p:nvPr/>
        </p:nvSpPr>
        <p:spPr>
          <a:xfrm>
            <a:off x="-638175" y="9867"/>
            <a:ext cx="13439775" cy="2031325"/>
          </a:xfrm>
          <a:prstGeom prst="rect">
            <a:avLst/>
          </a:prstGeom>
          <a:noFill/>
        </p:spPr>
        <p:txBody>
          <a:bodyPr wrap="square" rtlCol="0">
            <a:spAutoFit/>
          </a:bodyPr>
          <a:lstStyle/>
          <a:p>
            <a:pPr algn="ctr"/>
            <a:r>
              <a:rPr lang="en-US" sz="5400" b="1" spc="1000" dirty="0">
                <a:solidFill>
                  <a:schemeClr val="accent3">
                    <a:lumMod val="60000"/>
                    <a:lumOff val="40000"/>
                  </a:schemeClr>
                </a:solidFill>
                <a:latin typeface="Bahnschrift SemiBold" panose="020B0502040204020203" pitchFamily="34" charset="0"/>
                <a:ea typeface="Times New Roman" panose="02020603050405020304" pitchFamily="18" charset="0"/>
                <a:cs typeface="Times New Roman" panose="02020603050405020304" pitchFamily="18" charset="0"/>
              </a:rPr>
              <a:t>I</a:t>
            </a:r>
            <a:r>
              <a:rPr lang="en-US" sz="5400" b="1" spc="1000" dirty="0">
                <a:solidFill>
                  <a:schemeClr val="accent3">
                    <a:lumMod val="60000"/>
                    <a:lumOff val="4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rPr>
              <a:t>mportant Application</a:t>
            </a:r>
            <a:r>
              <a:rPr lang="en-US" sz="5400" b="1" spc="1000" dirty="0">
                <a:solidFill>
                  <a:schemeClr val="accent3">
                    <a:lumMod val="60000"/>
                    <a:lumOff val="40000"/>
                  </a:schemeClr>
                </a:solidFill>
                <a:latin typeface="Bahnschrift SemiBold" panose="020B0502040204020203" pitchFamily="34" charset="0"/>
                <a:ea typeface="Times New Roman" panose="02020603050405020304" pitchFamily="18" charset="0"/>
                <a:cs typeface="Times New Roman" panose="02020603050405020304" pitchFamily="18" charset="0"/>
              </a:rPr>
              <a:t>s Examples</a:t>
            </a:r>
            <a:endParaRPr lang="en-US" sz="5400" b="1" spc="1000" dirty="0">
              <a:solidFill>
                <a:schemeClr val="accent3">
                  <a:lumMod val="60000"/>
                  <a:lumOff val="40000"/>
                </a:schemeClr>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algn="ctr"/>
            <a:endParaRPr lang="en-US" dirty="0"/>
          </a:p>
        </p:txBody>
      </p:sp>
      <p:pic>
        <p:nvPicPr>
          <p:cNvPr id="2050" name="Picture 2" descr="Automatic Speech Recognition Software and Apps Development - Spaculus">
            <a:extLst>
              <a:ext uri="{FF2B5EF4-FFF2-40B4-BE49-F238E27FC236}">
                <a16:creationId xmlns:a16="http://schemas.microsoft.com/office/drawing/2014/main" id="{4FD31602-6182-9131-BB67-7B0D1EBD6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461" y="2019252"/>
            <a:ext cx="6993548" cy="39396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60D7C69D-84F4-71AA-ADC9-FAA490022ED0}"/>
              </a:ext>
            </a:extLst>
          </p:cNvPr>
          <p:cNvSpPr>
            <a:spLocks noGrp="1"/>
          </p:cNvSpPr>
          <p:nvPr>
            <p:ph type="sldNum" sz="quarter" idx="12"/>
          </p:nvPr>
        </p:nvSpPr>
        <p:spPr/>
        <p:txBody>
          <a:bodyPr/>
          <a:lstStyle/>
          <a:p>
            <a:r>
              <a:rPr lang="en-IN" dirty="0"/>
              <a:t>0</a:t>
            </a:r>
            <a:fld id="{C9F38AC5-47C7-4006-A77D-A1B46F51FADA}" type="slidenum">
              <a:rPr lang="en-IN" smtClean="0"/>
              <a:pPr/>
              <a:t>8</a:t>
            </a:fld>
            <a:endParaRPr lang="en-IN" dirty="0"/>
          </a:p>
        </p:txBody>
      </p:sp>
    </p:spTree>
    <p:extLst>
      <p:ext uri="{BB962C8B-B14F-4D97-AF65-F5344CB8AC3E}">
        <p14:creationId xmlns:p14="http://schemas.microsoft.com/office/powerpoint/2010/main" val="23108355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talking to a smart watch&#10;&#10;Description automatically generated">
            <a:extLst>
              <a:ext uri="{FF2B5EF4-FFF2-40B4-BE49-F238E27FC236}">
                <a16:creationId xmlns:a16="http://schemas.microsoft.com/office/drawing/2014/main" id="{B7A8FA2D-D135-D60C-EF5E-7C207852D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165" y="1585902"/>
            <a:ext cx="5258270" cy="3686195"/>
          </a:xfrm>
          <a:prstGeom prst="rect">
            <a:avLst/>
          </a:prstGeom>
          <a:ln>
            <a:noFill/>
          </a:ln>
          <a:effectLst>
            <a:softEdge rad="112500"/>
          </a:effectLst>
        </p:spPr>
      </p:pic>
      <p:sp>
        <p:nvSpPr>
          <p:cNvPr id="15" name="TextBox 14">
            <a:extLst>
              <a:ext uri="{FF2B5EF4-FFF2-40B4-BE49-F238E27FC236}">
                <a16:creationId xmlns:a16="http://schemas.microsoft.com/office/drawing/2014/main" id="{5905813D-B604-3C3C-3E85-345817BDCC62}"/>
              </a:ext>
            </a:extLst>
          </p:cNvPr>
          <p:cNvSpPr txBox="1"/>
          <p:nvPr/>
        </p:nvSpPr>
        <p:spPr>
          <a:xfrm>
            <a:off x="147638" y="12451"/>
            <a:ext cx="11896725" cy="923330"/>
          </a:xfrm>
          <a:prstGeom prst="rect">
            <a:avLst/>
          </a:prstGeom>
          <a:noFill/>
        </p:spPr>
        <p:txBody>
          <a:bodyPr wrap="square" rtlCol="0">
            <a:spAutoFit/>
          </a:bodyPr>
          <a:lstStyle/>
          <a:p>
            <a:pPr algn="ctr"/>
            <a:r>
              <a:rPr lang="en-US" sz="5400" b="1" spc="1000" dirty="0">
                <a:solidFill>
                  <a:schemeClr val="accent3">
                    <a:lumMod val="60000"/>
                    <a:lumOff val="40000"/>
                  </a:schemeClr>
                </a:solidFill>
                <a:latin typeface="Bahnschrift SemiBold" panose="020B0502040204020203" pitchFamily="34" charset="0"/>
              </a:rPr>
              <a:t>Improving Communication</a:t>
            </a:r>
          </a:p>
        </p:txBody>
      </p:sp>
      <p:sp>
        <p:nvSpPr>
          <p:cNvPr id="28" name="TextBox 27">
            <a:extLst>
              <a:ext uri="{FF2B5EF4-FFF2-40B4-BE49-F238E27FC236}">
                <a16:creationId xmlns:a16="http://schemas.microsoft.com/office/drawing/2014/main" id="{C39FF4A2-15E7-6D3A-0EF5-C9ABE734566C}"/>
              </a:ext>
            </a:extLst>
          </p:cNvPr>
          <p:cNvSpPr txBox="1"/>
          <p:nvPr/>
        </p:nvSpPr>
        <p:spPr>
          <a:xfrm>
            <a:off x="495799" y="2089259"/>
            <a:ext cx="6488413" cy="2246769"/>
          </a:xfrm>
          <a:prstGeom prst="rect">
            <a:avLst/>
          </a:prstGeom>
          <a:noFill/>
        </p:spPr>
        <p:txBody>
          <a:bodyPr wrap="square" rtlCol="0">
            <a:spAutoFit/>
          </a:bodyPr>
          <a:lstStyle/>
          <a:p>
            <a:r>
              <a:rPr lang="en-US" sz="2800" dirty="0">
                <a:solidFill>
                  <a:schemeClr val="bg1"/>
                </a:solidFill>
                <a:latin typeface="Bahnschrift SemiBold" panose="020B0502040204020203" pitchFamily="34" charset="0"/>
              </a:rPr>
              <a:t>Helps individuals with speech impediments such as lisps or stutters to communicate more effectively, reducing potential barriers and misunderstandings.</a:t>
            </a:r>
          </a:p>
        </p:txBody>
      </p:sp>
      <p:sp>
        <p:nvSpPr>
          <p:cNvPr id="10" name="Slide Number Placeholder 9">
            <a:extLst>
              <a:ext uri="{FF2B5EF4-FFF2-40B4-BE49-F238E27FC236}">
                <a16:creationId xmlns:a16="http://schemas.microsoft.com/office/drawing/2014/main" id="{DAA929F5-136C-C119-F5CC-CAFE6B0EC924}"/>
              </a:ext>
            </a:extLst>
          </p:cNvPr>
          <p:cNvSpPr>
            <a:spLocks noGrp="1"/>
          </p:cNvSpPr>
          <p:nvPr>
            <p:ph type="sldNum" sz="quarter" idx="12"/>
          </p:nvPr>
        </p:nvSpPr>
        <p:spPr/>
        <p:txBody>
          <a:bodyPr/>
          <a:lstStyle/>
          <a:p>
            <a:r>
              <a:rPr lang="en-IN" dirty="0"/>
              <a:t>0</a:t>
            </a:r>
            <a:fld id="{C9F38AC5-47C7-4006-A77D-A1B46F51FADA}" type="slidenum">
              <a:rPr lang="en-IN" smtClean="0"/>
              <a:pPr/>
              <a:t>9</a:t>
            </a:fld>
            <a:endParaRPr lang="en-IN" dirty="0"/>
          </a:p>
        </p:txBody>
      </p:sp>
    </p:spTree>
    <p:extLst>
      <p:ext uri="{BB962C8B-B14F-4D97-AF65-F5344CB8AC3E}">
        <p14:creationId xmlns:p14="http://schemas.microsoft.com/office/powerpoint/2010/main" val="2537413435"/>
      </p:ext>
    </p:extLst>
  </p:cSld>
  <p:clrMapOvr>
    <a:masterClrMapping/>
  </p:clrMapOvr>
  <p:transition>
    <p:fade/>
  </p:transition>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4892</TotalTime>
  <Words>3084</Words>
  <Application>Microsoft Office PowerPoint</Application>
  <PresentationFormat>Widescreen</PresentationFormat>
  <Paragraphs>609</Paragraphs>
  <Slides>53</Slides>
  <Notes>2</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Agency FB</vt:lpstr>
      <vt:lpstr>Arial</vt:lpstr>
      <vt:lpstr>Bahnschrift SemiBold</vt:lpstr>
      <vt:lpstr>Calibri</vt:lpstr>
      <vt:lpstr>Cambria Math</vt:lpstr>
      <vt:lpstr>Digital-7</vt:lpstr>
      <vt:lpstr>Neue Haas Grotesk Text Pro</vt:lpstr>
      <vt:lpstr>Times New Roman</vt:lpstr>
      <vt:lpstr>Wingdings</vt:lpstr>
      <vt:lpstr>AccentBoxVTI</vt:lpstr>
      <vt:lpstr>SpeCor Automatic Speech Recognition with Stutter and Lisp Correction</vt:lpstr>
      <vt:lpstr>PowerPoint Presentation</vt:lpstr>
      <vt:lpstr>PowerPoint Presentation</vt:lpstr>
      <vt:lpstr>PROBLEM DEFINITION</vt:lpstr>
      <vt:lpstr>PowerPoint Presentation</vt:lpstr>
      <vt:lpstr>MOTIVATION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RELATED WORKS</vt:lpstr>
      <vt:lpstr>PowerPoint Presentation</vt:lpstr>
      <vt:lpstr>PowerPoint Presentation</vt:lpstr>
      <vt:lpstr>PowerPoint Presentation</vt:lpstr>
      <vt:lpstr>PowerPoint Presentation</vt:lpstr>
      <vt:lpstr>SYSTEM ARCHITECTURE</vt:lpstr>
      <vt:lpstr>PowerPoint Presentation</vt:lpstr>
      <vt:lpstr>PowerPoint Presentation</vt:lpstr>
      <vt:lpstr>PowerPoint Presentation</vt:lpstr>
      <vt:lpstr>PowerPoint Presentation</vt:lpstr>
      <vt:lpstr>PREPROCESSING</vt:lpstr>
      <vt:lpstr>PowerPoint Presentation</vt:lpstr>
      <vt:lpstr>PowerPoint Presentation</vt:lpstr>
      <vt:lpstr>PowerPoint Presentation</vt:lpstr>
      <vt:lpstr>MODEL</vt:lpstr>
      <vt:lpstr>PowerPoint Presentation</vt:lpstr>
      <vt:lpstr>PowerPoint Presentation</vt:lpstr>
      <vt:lpstr>PowerPoint Presentation</vt:lpstr>
      <vt:lpstr>RESULTS &amp;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CONCLUSION</vt:lpstr>
      <vt:lpstr>PowerPoint Presentation</vt:lpstr>
      <vt:lpstr>FUTURE WORK</vt:lpstr>
      <vt:lpstr>PowerPoint Presentation</vt:lpstr>
      <vt:lpstr>REFERENCES</vt:lpstr>
      <vt:lpstr>PowerPoint Presentation</vt:lpstr>
      <vt:lpstr>PowerPoint Presentation</vt:lpstr>
      <vt:lpstr>PowerPoint Presentation</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SpeCor Automatic Speech Recognition with Stutter and Lisp Correction</dc:title>
  <dc:creator>Basma Ahmed</dc:creator>
  <cp:lastModifiedBy>abdelrhamanfakhry@gmail.com ...</cp:lastModifiedBy>
  <cp:revision>126</cp:revision>
  <dcterms:created xsi:type="dcterms:W3CDTF">2023-11-06T17:33:41Z</dcterms:created>
  <dcterms:modified xsi:type="dcterms:W3CDTF">2024-07-23T18:35:29Z</dcterms:modified>
</cp:coreProperties>
</file>